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5a9342bc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5a9342bc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5a9342bc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5a9342bc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a9342bc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a9342bc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5a9342bc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5a9342bc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5a9342bc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5a9342bc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5a9342bc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5a9342bc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5a9342bc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5a9342bc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a9342bc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5a9342bc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5a9342bc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5a9342bc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5a9342bc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5a9342bc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7b89778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b89778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5a9342bc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5a9342bc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5a9342bcf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5a9342bcf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5a9342bc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5a9342bc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a9342bcf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a9342bcf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a9342bc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a9342bc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5a9342bc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5a9342bc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5a9342bc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5a9342bc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5a9342bc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5a9342bc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5a9342bcf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5a9342bcf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5a9342bc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5a9342bc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5a9342bcf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5a9342bc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a9342bc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a9342bc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5a9342bc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5a9342bc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5a9342bcf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5a9342bcf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5a9342bcf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5a9342bcf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5a9342bcf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5a9342bc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5a9342bcf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5a9342bcf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5a9342bcf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5a9342bcf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5a9342bcf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5a9342bcf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bee1db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7bee1db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7bee1db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7bee1db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5c1167e4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5c1167e4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5a9342bc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5a9342bc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5a9342bcf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5a9342bcf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5a9342bcf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5a9342bcf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5a9342bcf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5a9342bcf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7b89778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7b89778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5a9342bcf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5a9342bcf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5a9342bcf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5a9342bcf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5a9342bcf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5a9342bcf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5a9342bcf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5a9342bcf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5a9342bcf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5a9342bcf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5a9342bcf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5a9342bcf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5a9342bc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5a9342bc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5a9342bcf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5a9342bcf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5a9342bcf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5a9342bcf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5a9342bcf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5a9342bcf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5a9342bcf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5a9342bcf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5a9342bcf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5a9342bcf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5c1167e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5c1167e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5c1167e4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5c1167e4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5c1167e4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5c1167e4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5c1167e4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5c1167e4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5c1167e4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5c1167e4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5a9342bc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5a9342bc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5c1167e4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5c1167e4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7bee1db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7bee1db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5a9342bc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5a9342bc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5a9342bc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5a9342bc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5a9342bc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5a9342bc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opengl-tutorial.org/jp/beginners-tutorials/tutorial-3-matrices/" TargetMode="External"/><Relationship Id="rId4" Type="http://schemas.openxmlformats.org/officeDocument/2006/relationships/hyperlink" Target="http://tkengo.github.io/blog/2015/01/10/opengl-es-2-2d-knowledge-3/" TargetMode="External"/><Relationship Id="rId5" Type="http://schemas.openxmlformats.org/officeDocument/2006/relationships/hyperlink" Target="https://matcha-choco010.net/2018/08/30/mvp%E8%A1%8C%E5%88%97%E3%81%AB%E3%82%88%E3%82%8B%E5%BA%A7%E6%A8%99%E5%A4%89%E6%8F%9B%E3%81%AB%E3%81%A4%E3%81%84%E3%81%A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gif"/><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gif"/><Relationship Id="rId5" Type="http://schemas.openxmlformats.org/officeDocument/2006/relationships/hyperlink" Target="https://github.com/Unity-Technologies/Unity.Mathematics/blob/master/src/Unity.Mathematics/float4.gen.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twitter.com/TEST_H_" TargetMode="Externa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gif"/><Relationship Id="rId4" Type="http://schemas.openxmlformats.org/officeDocument/2006/relationships/hyperlink" Target="https://github.com/Unity-Technologies/EntityComponentSystemSamples" TargetMode="External"/><Relationship Id="rId5" Type="http://schemas.openxmlformats.org/officeDocument/2006/relationships/hyperlink" Target="https://github.com/Unity-Technologies/EntityComponentSystemSamples/blob/master/Samples/Assets/SampleAssets/Shaders/Wiggle.shader" TargetMode="External"/><Relationship Id="rId6"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gif"/><Relationship Id="rId4" Type="http://schemas.openxmlformats.org/officeDocument/2006/relationships/image" Target="../media/image18.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gif"/><Relationship Id="rId4" Type="http://schemas.openxmlformats.org/officeDocument/2006/relationships/image" Target="../media/image32.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tech.drecom.co.jp/knowhow-about-unity-coordinate-system/" TargetMode="External"/><Relationship Id="rId4" Type="http://schemas.openxmlformats.org/officeDocument/2006/relationships/hyperlink" Target="https://tech.drecom.co.jp/knowhow-about-unity-coordinate-system/" TargetMode="External"/><Relationship Id="rId5" Type="http://schemas.openxmlformats.org/officeDocument/2006/relationships/hyperlink" Target="https://tech.drecom.co.jp/knowhow-about-unity-coordinate-system/" TargetMode="External"/><Relationship Id="rId6" Type="http://schemas.openxmlformats.org/officeDocument/2006/relationships/hyperlink" Target="https://tech.drecom.co.jp/knowhow-about-unity-coordinate-system/" TargetMode="External"/><Relationship Id="rId7"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hyperlink" Target="https://msdn.microsoft.com/ja-jp/library/ee418342(v=vs.85).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5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hyperlink" Target="https://github.com/sugi-cho/Animation-Texture-Baker" TargetMode="External"/><Relationship Id="rId5" Type="http://schemas.openxmlformats.org/officeDocument/2006/relationships/hyperlink" Target="https://github.com/mao-test-h/ECS-AnimationSample" TargetMode="External"/><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s-games.booth.pm/items/660001" TargetMode="Externa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imagingsolution.blog.fc2.com/blog-entry-111.html"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mao-test-h/VertexShaderSampl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0" y="4689025"/>
            <a:ext cx="6159900" cy="454500"/>
          </a:xfrm>
          <a:prstGeom prst="rect">
            <a:avLst/>
          </a:prstGeom>
          <a:noFill/>
          <a:ln>
            <a:noFill/>
          </a:ln>
        </p:spPr>
        <p:txBody>
          <a:bodyPr anchorCtr="0" anchor="t" bIns="91425" lIns="91425" spcFirstLastPara="1" rIns="91425" wrap="square" tIns="91425">
            <a:noAutofit/>
          </a:bodyPr>
          <a:lstStyle/>
          <a:p>
            <a:pPr indent="0" lvl="0" marL="0" marR="381000" rtl="0" algn="l">
              <a:lnSpc>
                <a:spcPct val="140000"/>
              </a:lnSpc>
              <a:spcBef>
                <a:spcPts val="0"/>
              </a:spcBef>
              <a:spcAft>
                <a:spcPts val="0"/>
              </a:spcAft>
              <a:buClr>
                <a:srgbClr val="000000"/>
              </a:buClr>
              <a:buSzPts val="1100"/>
              <a:buFont typeface="Arial"/>
              <a:buNone/>
            </a:pPr>
            <a:r>
              <a:rPr b="1" i="1" lang="ja" sz="1800">
                <a:solidFill>
                  <a:srgbClr val="FFFFFF"/>
                </a:solidFill>
                <a:latin typeface="Meiryo"/>
                <a:ea typeface="Meiryo"/>
                <a:cs typeface="Meiryo"/>
                <a:sym typeface="Meiryo"/>
              </a:rPr>
              <a:t>Unity Shader 勉強会 (11/08) </a:t>
            </a:r>
            <a:endParaRPr b="1" i="1" sz="1800">
              <a:solidFill>
                <a:srgbClr val="FFFFFF"/>
              </a:solidFill>
              <a:latin typeface="Meiryo"/>
              <a:ea typeface="Meiryo"/>
              <a:cs typeface="Meiryo"/>
              <a:sym typeface="Meiryo"/>
            </a:endParaRPr>
          </a:p>
        </p:txBody>
      </p:sp>
      <p:pic>
        <p:nvPicPr>
          <p:cNvPr id="55" name="Google Shape;55;p13"/>
          <p:cNvPicPr preferRelativeResize="0"/>
          <p:nvPr/>
        </p:nvPicPr>
        <p:blipFill>
          <a:blip r:embed="rId3">
            <a:alphaModFix/>
          </a:blip>
          <a:stretch>
            <a:fillRect/>
          </a:stretch>
        </p:blipFill>
        <p:spPr>
          <a:xfrm>
            <a:off x="0" y="1646775"/>
            <a:ext cx="9144002" cy="18499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2"/>
          <p:cNvSpPr txBox="1"/>
          <p:nvPr/>
        </p:nvSpPr>
        <p:spPr>
          <a:xfrm>
            <a:off x="4572000" y="258450"/>
            <a:ext cx="4406400" cy="4838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左のコードはシンプルな</a:t>
            </a:r>
            <a:br>
              <a:rPr b="1" lang="ja" sz="3000">
                <a:solidFill>
                  <a:srgbClr val="FFFFFF"/>
                </a:solidFill>
                <a:latin typeface="Meiryo"/>
                <a:ea typeface="Meiryo"/>
                <a:cs typeface="Meiryo"/>
                <a:sym typeface="Meiryo"/>
              </a:rPr>
            </a:br>
            <a:r>
              <a:rPr b="1" lang="ja" sz="3000">
                <a:solidFill>
                  <a:srgbClr val="FFFFFF"/>
                </a:solidFill>
                <a:latin typeface="Meiryo"/>
                <a:ea typeface="Meiryo"/>
                <a:cs typeface="Meiryo"/>
                <a:sym typeface="Meiryo"/>
              </a:rPr>
              <a:t>Unlit Shader。</a:t>
            </a:r>
            <a:endParaRPr b="1" sz="30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sz="1800">
                <a:solidFill>
                  <a:srgbClr val="FF9900"/>
                </a:solidFill>
                <a:latin typeface="Meiryo"/>
                <a:ea typeface="Meiryo"/>
                <a:cs typeface="Meiryo"/>
                <a:sym typeface="Meiryo"/>
              </a:rPr>
              <a:t>今回話す内容で関連がある箇所は</a:t>
            </a:r>
            <a:br>
              <a:rPr b="1" lang="ja" sz="1800">
                <a:solidFill>
                  <a:srgbClr val="FF9900"/>
                </a:solidFill>
                <a:latin typeface="Meiryo"/>
                <a:ea typeface="Meiryo"/>
                <a:cs typeface="Meiryo"/>
                <a:sym typeface="Meiryo"/>
              </a:rPr>
            </a:br>
            <a:r>
              <a:rPr b="1" lang="ja" sz="1800">
                <a:solidFill>
                  <a:srgbClr val="FF9900"/>
                </a:solidFill>
                <a:latin typeface="Meiryo"/>
                <a:ea typeface="Meiryo"/>
                <a:cs typeface="Meiryo"/>
                <a:sym typeface="Meiryo"/>
              </a:rPr>
              <a:t>赤枠で囲っている箇所。</a:t>
            </a:r>
            <a:endParaRPr b="1" sz="1800">
              <a:solidFill>
                <a:srgbClr val="FF9900"/>
              </a:solidFill>
              <a:latin typeface="Meiryo"/>
              <a:ea typeface="Meiryo"/>
              <a:cs typeface="Meiryo"/>
              <a:sym typeface="Meiryo"/>
            </a:endParaRPr>
          </a:p>
        </p:txBody>
      </p:sp>
      <p:pic>
        <p:nvPicPr>
          <p:cNvPr id="110" name="Google Shape;110;p22"/>
          <p:cNvPicPr preferRelativeResize="0"/>
          <p:nvPr/>
        </p:nvPicPr>
        <p:blipFill>
          <a:blip r:embed="rId3">
            <a:alphaModFix/>
          </a:blip>
          <a:stretch>
            <a:fillRect/>
          </a:stretch>
        </p:blipFill>
        <p:spPr>
          <a:xfrm>
            <a:off x="152400" y="152400"/>
            <a:ext cx="3818447" cy="4838700"/>
          </a:xfrm>
          <a:prstGeom prst="rect">
            <a:avLst/>
          </a:prstGeom>
          <a:noFill/>
          <a:ln>
            <a:noFill/>
          </a:ln>
        </p:spPr>
      </p:pic>
      <p:pic>
        <p:nvPicPr>
          <p:cNvPr id="111" name="Google Shape;111;p22"/>
          <p:cNvPicPr preferRelativeResize="0"/>
          <p:nvPr/>
        </p:nvPicPr>
        <p:blipFill>
          <a:blip r:embed="rId4">
            <a:alphaModFix/>
          </a:blip>
          <a:stretch>
            <a:fillRect/>
          </a:stretch>
        </p:blipFill>
        <p:spPr>
          <a:xfrm>
            <a:off x="152401" y="152413"/>
            <a:ext cx="3818451" cy="48386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appdata?</a:t>
            </a:r>
            <a:endParaRPr b="1" sz="3600">
              <a:solidFill>
                <a:srgbClr val="FFFFFF"/>
              </a:solidFill>
              <a:latin typeface="Meiryo"/>
              <a:ea typeface="Meiryo"/>
              <a:cs typeface="Meiryo"/>
              <a:sym typeface="Meiryo"/>
            </a:endParaRPr>
          </a:p>
        </p:txBody>
      </p:sp>
      <p:sp>
        <p:nvSpPr>
          <p:cNvPr id="117" name="Google Shape;117;p23"/>
          <p:cNvSpPr txBox="1"/>
          <p:nvPr/>
        </p:nvSpPr>
        <p:spPr>
          <a:xfrm>
            <a:off x="4572000" y="1063375"/>
            <a:ext cx="44601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・入力される頂点情報</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lang="ja" sz="1800">
                <a:solidFill>
                  <a:srgbClr val="FFFFFF"/>
                </a:solidFill>
                <a:latin typeface="Meiryo"/>
                <a:ea typeface="Meiryo"/>
                <a:cs typeface="Meiryo"/>
                <a:sym typeface="Meiryo"/>
              </a:rPr>
              <a:t>→ レンダリングされる</a:t>
            </a:r>
            <a:br>
              <a:rPr lang="ja" sz="1800">
                <a:solidFill>
                  <a:srgbClr val="FFFFFF"/>
                </a:solidFill>
                <a:latin typeface="Meiryo"/>
                <a:ea typeface="Meiryo"/>
                <a:cs typeface="Meiryo"/>
                <a:sym typeface="Meiryo"/>
              </a:rPr>
            </a:br>
            <a:r>
              <a:rPr lang="ja" sz="1800">
                <a:solidFill>
                  <a:srgbClr val="FFFFFF"/>
                </a:solidFill>
                <a:latin typeface="Meiryo"/>
                <a:ea typeface="Meiryo"/>
                <a:cs typeface="Meiryo"/>
                <a:sym typeface="Meiryo"/>
              </a:rPr>
              <a:t>　 ジオメトリに関する情報。</a:t>
            </a:r>
            <a:endParaRPr sz="1800">
              <a:solidFill>
                <a:srgbClr val="FFFFFF"/>
              </a:solidFill>
              <a:latin typeface="Meiryo"/>
              <a:ea typeface="Meiryo"/>
              <a:cs typeface="Meiryo"/>
              <a:sym typeface="Meiryo"/>
            </a:endParaRPr>
          </a:p>
          <a:p>
            <a:pPr indent="0" lvl="0" marL="0" rtl="0" algn="l">
              <a:spcBef>
                <a:spcPts val="600"/>
              </a:spcBef>
              <a:spcAft>
                <a:spcPts val="0"/>
              </a:spcAft>
              <a:buNone/>
            </a:pPr>
            <a:r>
              <a:t/>
            </a:r>
            <a:endParaRPr b="1" sz="1800">
              <a:solidFill>
                <a:srgbClr val="FFFFFF"/>
              </a:solidFill>
              <a:latin typeface="Meiryo"/>
              <a:ea typeface="Meiryo"/>
              <a:cs typeface="Meiryo"/>
              <a:sym typeface="Meiryo"/>
            </a:endParaRPr>
          </a:p>
          <a:p>
            <a:pPr indent="457200" lvl="0" marL="0" rtl="0" algn="l">
              <a:lnSpc>
                <a:spcPct val="150000"/>
              </a:lnSpc>
              <a:spcBef>
                <a:spcPts val="600"/>
              </a:spcBef>
              <a:spcAft>
                <a:spcPts val="0"/>
              </a:spcAft>
              <a:buNone/>
            </a:pPr>
            <a:r>
              <a:rPr b="1" lang="ja" sz="1800">
                <a:solidFill>
                  <a:srgbClr val="FFFFFF"/>
                </a:solidFill>
                <a:latin typeface="Meiryo"/>
                <a:ea typeface="Meiryo"/>
                <a:cs typeface="Meiryo"/>
                <a:sym typeface="Meiryo"/>
              </a:rPr>
              <a:t>- 頂点座標(モデル空間)</a:t>
            </a:r>
            <a:endParaRPr b="1" sz="1800">
              <a:solidFill>
                <a:srgbClr val="FFFFFF"/>
              </a:solidFill>
              <a:latin typeface="Meiryo"/>
              <a:ea typeface="Meiryo"/>
              <a:cs typeface="Meiryo"/>
              <a:sym typeface="Meiryo"/>
            </a:endParaRPr>
          </a:p>
          <a:p>
            <a:pPr indent="457200" lvl="0" marL="0" rtl="0" algn="l">
              <a:lnSpc>
                <a:spcPct val="150000"/>
              </a:lnSpc>
              <a:spcBef>
                <a:spcPts val="600"/>
              </a:spcBef>
              <a:spcAft>
                <a:spcPts val="0"/>
              </a:spcAft>
              <a:buNone/>
            </a:pPr>
            <a:r>
              <a:rPr b="1" lang="ja" sz="1800">
                <a:solidFill>
                  <a:srgbClr val="FFFFFF"/>
                </a:solidFill>
                <a:latin typeface="Meiryo"/>
                <a:ea typeface="Meiryo"/>
                <a:cs typeface="Meiryo"/>
                <a:sym typeface="Meiryo"/>
              </a:rPr>
              <a:t>- テクスチャUV</a:t>
            </a:r>
            <a:endParaRPr b="1" sz="1800">
              <a:solidFill>
                <a:srgbClr val="FFFFFF"/>
              </a:solidFill>
              <a:latin typeface="Meiryo"/>
              <a:ea typeface="Meiryo"/>
              <a:cs typeface="Meiryo"/>
              <a:sym typeface="Meiryo"/>
            </a:endParaRPr>
          </a:p>
        </p:txBody>
      </p:sp>
      <p:pic>
        <p:nvPicPr>
          <p:cNvPr id="118" name="Google Shape;118;p23"/>
          <p:cNvPicPr preferRelativeResize="0"/>
          <p:nvPr/>
        </p:nvPicPr>
        <p:blipFill>
          <a:blip r:embed="rId3">
            <a:alphaModFix/>
          </a:blip>
          <a:stretch>
            <a:fillRect/>
          </a:stretch>
        </p:blipFill>
        <p:spPr>
          <a:xfrm>
            <a:off x="457200" y="1200138"/>
            <a:ext cx="4000500" cy="94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vert</a:t>
            </a:r>
            <a:endParaRPr b="1" sz="3600">
              <a:solidFill>
                <a:srgbClr val="FFFFFF"/>
              </a:solidFill>
              <a:latin typeface="Meiryo"/>
              <a:ea typeface="Meiryo"/>
              <a:cs typeface="Meiryo"/>
              <a:sym typeface="Meiryo"/>
            </a:endParaRPr>
          </a:p>
        </p:txBody>
      </p:sp>
      <p:sp>
        <p:nvSpPr>
          <p:cNvPr id="124" name="Google Shape;124;p24"/>
          <p:cNvSpPr txBox="1"/>
          <p:nvPr/>
        </p:nvSpPr>
        <p:spPr>
          <a:xfrm>
            <a:off x="4724400" y="1063375"/>
            <a:ext cx="45711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3000">
                <a:solidFill>
                  <a:srgbClr val="FFFFFF"/>
                </a:solidFill>
                <a:latin typeface="Meiryo"/>
                <a:ea typeface="Meiryo"/>
                <a:cs typeface="Meiryo"/>
                <a:sym typeface="Meiryo"/>
              </a:rPr>
              <a:t>頂点シェーダー</a:t>
            </a:r>
            <a:endParaRPr b="1" sz="3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800">
                <a:solidFill>
                  <a:srgbClr val="FFFFFF"/>
                </a:solidFill>
                <a:latin typeface="Meiryo"/>
                <a:ea typeface="Meiryo"/>
                <a:cs typeface="Meiryo"/>
                <a:sym typeface="Meiryo"/>
              </a:rPr>
              <a:t>入力されたappdataを</a:t>
            </a:r>
            <a:r>
              <a:rPr lang="ja" sz="1800" u="sng">
                <a:solidFill>
                  <a:srgbClr val="FFFFFF"/>
                </a:solidFill>
                <a:latin typeface="Meiryo"/>
                <a:ea typeface="Meiryo"/>
                <a:cs typeface="Meiryo"/>
                <a:sym typeface="Meiryo"/>
              </a:rPr>
              <a:t>座標変換</a:t>
            </a:r>
            <a:r>
              <a:rPr lang="ja" sz="1800">
                <a:solidFill>
                  <a:srgbClr val="FFFFFF"/>
                </a:solidFill>
                <a:latin typeface="Meiryo"/>
                <a:ea typeface="Meiryo"/>
                <a:cs typeface="Meiryo"/>
                <a:sym typeface="Meiryo"/>
              </a:rPr>
              <a:t>し、</a:t>
            </a:r>
            <a:br>
              <a:rPr lang="ja" sz="1800">
                <a:solidFill>
                  <a:srgbClr val="FFFFFF"/>
                </a:solidFill>
                <a:latin typeface="Meiryo"/>
                <a:ea typeface="Meiryo"/>
                <a:cs typeface="Meiryo"/>
                <a:sym typeface="Meiryo"/>
              </a:rPr>
            </a:br>
            <a:r>
              <a:rPr lang="ja" sz="1800">
                <a:solidFill>
                  <a:srgbClr val="FFFFFF"/>
                </a:solidFill>
                <a:latin typeface="Meiryo"/>
                <a:ea typeface="Meiryo"/>
                <a:cs typeface="Meiryo"/>
                <a:sym typeface="Meiryo"/>
              </a:rPr>
              <a:t>v2f(vertex to fragment)に入れて返す。</a:t>
            </a:r>
            <a:endParaRPr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800">
                <a:solidFill>
                  <a:srgbClr val="FFFFFF"/>
                </a:solidFill>
                <a:latin typeface="Meiryo"/>
                <a:ea typeface="Meiryo"/>
                <a:cs typeface="Meiryo"/>
                <a:sym typeface="Meiryo"/>
              </a:rPr>
              <a:t>→ v2fはフラグメントシェーダーで使用</a:t>
            </a:r>
            <a:endParaRPr sz="1800">
              <a:solidFill>
                <a:srgbClr val="FFFFFF"/>
              </a:solidFill>
              <a:latin typeface="Meiryo"/>
              <a:ea typeface="Meiryo"/>
              <a:cs typeface="Meiryo"/>
              <a:sym typeface="Meiryo"/>
            </a:endParaRPr>
          </a:p>
        </p:txBody>
      </p:sp>
      <p:pic>
        <p:nvPicPr>
          <p:cNvPr id="125" name="Google Shape;125;p24"/>
          <p:cNvPicPr preferRelativeResize="0"/>
          <p:nvPr/>
        </p:nvPicPr>
        <p:blipFill>
          <a:blip r:embed="rId3">
            <a:alphaModFix/>
          </a:blip>
          <a:stretch>
            <a:fillRect/>
          </a:stretch>
        </p:blipFill>
        <p:spPr>
          <a:xfrm>
            <a:off x="457200" y="1200150"/>
            <a:ext cx="4267200" cy="1504950"/>
          </a:xfrm>
          <a:prstGeom prst="rect">
            <a:avLst/>
          </a:prstGeom>
          <a:noFill/>
          <a:ln>
            <a:noFill/>
          </a:ln>
        </p:spPr>
      </p:pic>
      <p:pic>
        <p:nvPicPr>
          <p:cNvPr id="126" name="Google Shape;126;p24"/>
          <p:cNvPicPr preferRelativeResize="0"/>
          <p:nvPr/>
        </p:nvPicPr>
        <p:blipFill>
          <a:blip r:embed="rId4">
            <a:alphaModFix/>
          </a:blip>
          <a:stretch>
            <a:fillRect/>
          </a:stretch>
        </p:blipFill>
        <p:spPr>
          <a:xfrm>
            <a:off x="457196" y="3515325"/>
            <a:ext cx="4327775" cy="972675"/>
          </a:xfrm>
          <a:prstGeom prst="rect">
            <a:avLst/>
          </a:prstGeom>
          <a:noFill/>
          <a:ln>
            <a:noFill/>
          </a:ln>
        </p:spPr>
      </p:pic>
      <p:sp>
        <p:nvSpPr>
          <p:cNvPr id="127" name="Google Shape;127;p24"/>
          <p:cNvSpPr txBox="1"/>
          <p:nvPr/>
        </p:nvSpPr>
        <p:spPr>
          <a:xfrm>
            <a:off x="457200" y="3218625"/>
            <a:ext cx="3387600" cy="2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00FF00"/>
                </a:solidFill>
                <a:latin typeface="Meiryo"/>
                <a:ea typeface="Meiryo"/>
                <a:cs typeface="Meiryo"/>
                <a:sym typeface="Meiryo"/>
              </a:rPr>
              <a:t>※ v2f (vertex to fragment)</a:t>
            </a:r>
            <a:endParaRPr b="1">
              <a:solidFill>
                <a:srgbClr val="00FF00"/>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vert</a:t>
            </a:r>
            <a:endParaRPr b="1" sz="3600">
              <a:solidFill>
                <a:srgbClr val="FFFFFF"/>
              </a:solidFill>
              <a:latin typeface="Meiryo"/>
              <a:ea typeface="Meiryo"/>
              <a:cs typeface="Meiryo"/>
              <a:sym typeface="Meiryo"/>
            </a:endParaRPr>
          </a:p>
        </p:txBody>
      </p:sp>
      <p:sp>
        <p:nvSpPr>
          <p:cNvPr id="133" name="Google Shape;133;p25"/>
          <p:cNvSpPr txBox="1"/>
          <p:nvPr/>
        </p:nvSpPr>
        <p:spPr>
          <a:xfrm>
            <a:off x="4724400" y="1063375"/>
            <a:ext cx="45711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3000">
                <a:solidFill>
                  <a:srgbClr val="FFFFFF"/>
                </a:solidFill>
                <a:latin typeface="Meiryo"/>
                <a:ea typeface="Meiryo"/>
                <a:cs typeface="Meiryo"/>
                <a:sym typeface="Meiryo"/>
              </a:rPr>
              <a:t>MVP行列？</a:t>
            </a:r>
            <a:endParaRPr b="1" sz="3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u="sng">
                <a:solidFill>
                  <a:srgbClr val="00FFFF"/>
                </a:solidFill>
                <a:latin typeface="Meiryo"/>
                <a:ea typeface="Meiryo"/>
                <a:cs typeface="Meiryo"/>
                <a:sym typeface="Meiryo"/>
              </a:rPr>
              <a:t>→ モデル x ビュー x プロジェクション行列</a:t>
            </a:r>
            <a:endParaRPr b="1" sz="1600" u="sng">
              <a:solidFill>
                <a:srgbClr val="00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sz="1800">
              <a:solidFill>
                <a:srgbClr val="FFFFFF"/>
              </a:solidFill>
              <a:latin typeface="Meiryo"/>
              <a:ea typeface="Meiryo"/>
              <a:cs typeface="Meiryo"/>
              <a:sym typeface="Meiryo"/>
            </a:endParaRPr>
          </a:p>
        </p:txBody>
      </p:sp>
      <p:pic>
        <p:nvPicPr>
          <p:cNvPr id="134" name="Google Shape;134;p25"/>
          <p:cNvPicPr preferRelativeResize="0"/>
          <p:nvPr/>
        </p:nvPicPr>
        <p:blipFill>
          <a:blip r:embed="rId3">
            <a:alphaModFix/>
          </a:blip>
          <a:stretch>
            <a:fillRect/>
          </a:stretch>
        </p:blipFill>
        <p:spPr>
          <a:xfrm>
            <a:off x="457200" y="1200150"/>
            <a:ext cx="4267200" cy="1504950"/>
          </a:xfrm>
          <a:prstGeom prst="rect">
            <a:avLst/>
          </a:prstGeom>
          <a:noFill/>
          <a:ln>
            <a:noFill/>
          </a:ln>
        </p:spPr>
      </p:pic>
      <p:cxnSp>
        <p:nvCxnSpPr>
          <p:cNvPr id="135" name="Google Shape;135;p25"/>
          <p:cNvCxnSpPr/>
          <p:nvPr/>
        </p:nvCxnSpPr>
        <p:spPr>
          <a:xfrm>
            <a:off x="728150" y="2099225"/>
            <a:ext cx="3912000" cy="7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000">
                <a:solidFill>
                  <a:srgbClr val="FFFFFF"/>
                </a:solidFill>
                <a:latin typeface="Meiryo"/>
                <a:ea typeface="Meiryo"/>
                <a:cs typeface="Meiryo"/>
                <a:sym typeface="Meiryo"/>
              </a:rPr>
              <a:t>モデル x ビュー x プロジェクション行列</a:t>
            </a:r>
            <a:endParaRPr b="1" sz="3600">
              <a:solidFill>
                <a:srgbClr val="FFFFFF"/>
              </a:solidFill>
              <a:latin typeface="Meiryo"/>
              <a:ea typeface="Meiryo"/>
              <a:cs typeface="Meiryo"/>
              <a:sym typeface="Meiryo"/>
            </a:endParaRPr>
          </a:p>
        </p:txBody>
      </p:sp>
      <p:sp>
        <p:nvSpPr>
          <p:cNvPr id="141" name="Google Shape;141;p26"/>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rgbClr val="FFFFFF"/>
                </a:solidFill>
                <a:latin typeface="Meiryo"/>
                <a:ea typeface="Meiryo"/>
                <a:cs typeface="Meiryo"/>
                <a:sym typeface="Meiryo"/>
              </a:rPr>
              <a:t>頂点シェーダーの役割としてカメラが写す情報を</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2次元(ディスプレイ上)のどの位置に表示するか決める必要がある。</a:t>
            </a:r>
            <a:endParaRPr b="1" sz="2000">
              <a:solidFill>
                <a:srgbClr val="FFFFFF"/>
              </a:solidFill>
              <a:latin typeface="Meiryo"/>
              <a:ea typeface="Meiryo"/>
              <a:cs typeface="Meiryo"/>
              <a:sym typeface="Meiryo"/>
            </a:endParaRPr>
          </a:p>
          <a:p>
            <a:pPr indent="0" lvl="0" marL="0" rtl="0" algn="l">
              <a:spcBef>
                <a:spcPts val="600"/>
              </a:spcBef>
              <a:spcAft>
                <a:spcPts val="0"/>
              </a:spcAft>
              <a:buNone/>
            </a:pPr>
            <a:r>
              <a:rPr b="1" lang="ja" sz="2000">
                <a:solidFill>
                  <a:srgbClr val="FFFFFF"/>
                </a:solidFill>
                <a:latin typeface="Meiryo"/>
                <a:ea typeface="Meiryo"/>
                <a:cs typeface="Meiryo"/>
                <a:sym typeface="Meiryo"/>
              </a:rPr>
              <a:t>→ その為の座標変換で使用。</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chemeClr val="dk1"/>
                </a:solidFill>
                <a:latin typeface="Meiryo"/>
                <a:ea typeface="Meiryo"/>
                <a:cs typeface="Meiryo"/>
                <a:sym typeface="Meiryo"/>
              </a:rPr>
              <a:t>・ </a:t>
            </a:r>
            <a:r>
              <a:rPr b="1" lang="ja" sz="2400">
                <a:solidFill>
                  <a:srgbClr val="00FFFF"/>
                </a:solidFill>
                <a:latin typeface="Meiryo"/>
                <a:ea typeface="Meiryo"/>
                <a:cs typeface="Meiryo"/>
                <a:sym typeface="Meiryo"/>
              </a:rPr>
              <a:t>モデル変換</a:t>
            </a:r>
            <a:br>
              <a:rPr lang="ja" sz="2000">
                <a:solidFill>
                  <a:srgbClr val="00FFFF"/>
                </a:solidFill>
                <a:latin typeface="Meiryo"/>
                <a:ea typeface="Meiryo"/>
                <a:cs typeface="Meiryo"/>
                <a:sym typeface="Meiryo"/>
              </a:rPr>
            </a:br>
            <a:r>
              <a:rPr lang="ja" sz="2000">
                <a:solidFill>
                  <a:schemeClr val="dk1"/>
                </a:solidFill>
                <a:latin typeface="Meiryo"/>
                <a:ea typeface="Meiryo"/>
                <a:cs typeface="Meiryo"/>
                <a:sym typeface="Meiryo"/>
              </a:rPr>
              <a:t>	- 入力された頂点をローカル空間座標からワールド空間座標へ変換</a:t>
            </a:r>
            <a:endParaRPr sz="600">
              <a:solidFill>
                <a:schemeClr val="dk1"/>
              </a:solidFill>
              <a:latin typeface="Meiryo"/>
              <a:ea typeface="Meiryo"/>
              <a:cs typeface="Meiryo"/>
              <a:sym typeface="Meiryo"/>
            </a:endParaRPr>
          </a:p>
          <a:p>
            <a:pPr indent="0" lvl="0" marL="0" rtl="0" algn="l">
              <a:spcBef>
                <a:spcPts val="600"/>
              </a:spcBef>
              <a:spcAft>
                <a:spcPts val="0"/>
              </a:spcAft>
              <a:buNone/>
            </a:pPr>
            <a:r>
              <a:rPr b="1" lang="ja" sz="2400">
                <a:solidFill>
                  <a:schemeClr val="dk1"/>
                </a:solidFill>
                <a:latin typeface="Meiryo"/>
                <a:ea typeface="Meiryo"/>
                <a:cs typeface="Meiryo"/>
                <a:sym typeface="Meiryo"/>
              </a:rPr>
              <a:t>・ </a:t>
            </a:r>
            <a:r>
              <a:rPr b="1" lang="ja" sz="2400">
                <a:solidFill>
                  <a:srgbClr val="00FFFF"/>
                </a:solidFill>
                <a:latin typeface="Meiryo"/>
                <a:ea typeface="Meiryo"/>
                <a:cs typeface="Meiryo"/>
                <a:sym typeface="Meiryo"/>
              </a:rPr>
              <a:t>ビュー変換</a:t>
            </a:r>
            <a:br>
              <a:rPr lang="ja" sz="2000">
                <a:solidFill>
                  <a:srgbClr val="00FFFF"/>
                </a:solidFill>
                <a:latin typeface="Meiryo"/>
                <a:ea typeface="Meiryo"/>
                <a:cs typeface="Meiryo"/>
                <a:sym typeface="Meiryo"/>
              </a:rPr>
            </a:br>
            <a:r>
              <a:rPr lang="ja" sz="2000">
                <a:solidFill>
                  <a:schemeClr val="dk1"/>
                </a:solidFill>
                <a:latin typeface="Meiryo"/>
                <a:ea typeface="Meiryo"/>
                <a:cs typeface="Meiryo"/>
                <a:sym typeface="Meiryo"/>
              </a:rPr>
              <a:t>	- ワールド空間座標からカメラ空間座標へ変換</a:t>
            </a:r>
            <a:endParaRPr sz="600">
              <a:solidFill>
                <a:schemeClr val="dk1"/>
              </a:solidFill>
              <a:latin typeface="Meiryo"/>
              <a:ea typeface="Meiryo"/>
              <a:cs typeface="Meiryo"/>
              <a:sym typeface="Meiryo"/>
            </a:endParaRPr>
          </a:p>
          <a:p>
            <a:pPr indent="0" lvl="0" marL="0" rtl="0" algn="l">
              <a:spcBef>
                <a:spcPts val="600"/>
              </a:spcBef>
              <a:spcAft>
                <a:spcPts val="0"/>
              </a:spcAft>
              <a:buNone/>
            </a:pPr>
            <a:r>
              <a:rPr b="1" lang="ja" sz="2400">
                <a:solidFill>
                  <a:schemeClr val="dk1"/>
                </a:solidFill>
                <a:latin typeface="Meiryo"/>
                <a:ea typeface="Meiryo"/>
                <a:cs typeface="Meiryo"/>
                <a:sym typeface="Meiryo"/>
              </a:rPr>
              <a:t>・ </a:t>
            </a:r>
            <a:r>
              <a:rPr b="1" lang="ja" sz="2400">
                <a:solidFill>
                  <a:srgbClr val="00FFFF"/>
                </a:solidFill>
                <a:latin typeface="Meiryo"/>
                <a:ea typeface="Meiryo"/>
                <a:cs typeface="Meiryo"/>
                <a:sym typeface="Meiryo"/>
              </a:rPr>
              <a:t>プロジェクション変換</a:t>
            </a:r>
            <a:endParaRPr b="1" sz="2400">
              <a:solidFill>
                <a:srgbClr val="00FFFF"/>
              </a:solidFill>
              <a:latin typeface="Meiryo"/>
              <a:ea typeface="Meiryo"/>
              <a:cs typeface="Meiryo"/>
              <a:sym typeface="Meiryo"/>
            </a:endParaRPr>
          </a:p>
          <a:p>
            <a:pPr indent="0" lvl="0" marL="0" rtl="0" algn="l">
              <a:spcBef>
                <a:spcPts val="600"/>
              </a:spcBef>
              <a:spcAft>
                <a:spcPts val="0"/>
              </a:spcAft>
              <a:buNone/>
            </a:pPr>
            <a:r>
              <a:rPr lang="ja" sz="2000">
                <a:solidFill>
                  <a:schemeClr val="dk1"/>
                </a:solidFill>
                <a:latin typeface="Meiryo"/>
                <a:ea typeface="Meiryo"/>
                <a:cs typeface="Meiryo"/>
                <a:sym typeface="Meiryo"/>
              </a:rPr>
              <a:t>	- カメラ空間座標 → クリップ空間座標へ変換</a:t>
            </a:r>
            <a:endParaRPr b="1" sz="2400">
              <a:solidFill>
                <a:srgbClr val="FFFFFF"/>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chemeClr val="dk1"/>
                </a:solidFill>
                <a:latin typeface="Meiryo"/>
                <a:ea typeface="Meiryo"/>
                <a:cs typeface="Meiryo"/>
                <a:sym typeface="Meiryo"/>
              </a:rPr>
              <a:t>▼ </a:t>
            </a:r>
            <a:r>
              <a:rPr b="1" lang="ja" sz="3000">
                <a:solidFill>
                  <a:srgbClr val="FFFFFF"/>
                </a:solidFill>
                <a:latin typeface="Meiryo"/>
                <a:ea typeface="Meiryo"/>
                <a:cs typeface="Meiryo"/>
                <a:sym typeface="Meiryo"/>
              </a:rPr>
              <a:t>モデル x ビュー x プロジェクション行列</a:t>
            </a:r>
            <a:endParaRPr b="1" sz="3600">
              <a:solidFill>
                <a:srgbClr val="FFFFFF"/>
              </a:solidFill>
              <a:latin typeface="Meiryo"/>
              <a:ea typeface="Meiryo"/>
              <a:cs typeface="Meiryo"/>
              <a:sym typeface="Meiryo"/>
            </a:endParaRPr>
          </a:p>
        </p:txBody>
      </p:sp>
      <p:sp>
        <p:nvSpPr>
          <p:cNvPr id="147" name="Google Shape;147;p27"/>
          <p:cNvSpPr txBox="1"/>
          <p:nvPr/>
        </p:nvSpPr>
        <p:spPr>
          <a:xfrm>
            <a:off x="457200" y="1200150"/>
            <a:ext cx="85206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400">
                <a:solidFill>
                  <a:srgbClr val="FFFFFF"/>
                </a:solidFill>
                <a:latin typeface="Meiryo"/>
                <a:ea typeface="Meiryo"/>
                <a:cs typeface="Meiryo"/>
                <a:sym typeface="Meiryo"/>
              </a:rPr>
              <a:t>頂点シェーダーの挙動を把握するに当たっては</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割と大切な所ではあるかもしれないが...</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本題(アニメーション)と少しずれそうなので</a:t>
            </a:r>
            <a:r>
              <a:rPr b="1" lang="ja" sz="2400">
                <a:solidFill>
                  <a:srgbClr val="FFFFFF"/>
                </a:solidFill>
                <a:latin typeface="Meiryo"/>
                <a:ea typeface="Meiryo"/>
                <a:cs typeface="Meiryo"/>
                <a:sym typeface="Meiryo"/>
              </a:rPr>
              <a:t>割愛...。</a:t>
            </a:r>
            <a:endParaRPr b="1" sz="24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sz="2000">
                <a:solidFill>
                  <a:srgbClr val="FFFFFF"/>
                </a:solidFill>
                <a:latin typeface="Meiryo"/>
                <a:ea typeface="Meiryo"/>
                <a:cs typeface="Meiryo"/>
                <a:sym typeface="Meiryo"/>
              </a:rPr>
              <a:t>※参考サイトだけ記載。</a:t>
            </a:r>
            <a:endParaRPr b="1" sz="2000">
              <a:solidFill>
                <a:srgbClr val="FFFFFF"/>
              </a:solidFill>
              <a:latin typeface="Meiryo"/>
              <a:ea typeface="Meiryo"/>
              <a:cs typeface="Meiryo"/>
              <a:sym typeface="Meiryo"/>
            </a:endParaRPr>
          </a:p>
          <a:p>
            <a:pPr indent="0" lvl="0" marL="0" rtl="0" algn="l">
              <a:lnSpc>
                <a:spcPct val="150000"/>
              </a:lnSpc>
              <a:spcBef>
                <a:spcPts val="600"/>
              </a:spcBef>
              <a:spcAft>
                <a:spcPts val="0"/>
              </a:spcAft>
              <a:buNone/>
            </a:pPr>
            <a:r>
              <a:rPr b="1" lang="ja" sz="2000">
                <a:solidFill>
                  <a:srgbClr val="FFFFFF"/>
                </a:solidFill>
                <a:latin typeface="Meiryo"/>
                <a:ea typeface="Meiryo"/>
                <a:cs typeface="Meiryo"/>
                <a:sym typeface="Meiryo"/>
              </a:rPr>
              <a:t>・ </a:t>
            </a:r>
            <a:r>
              <a:rPr b="1" lang="ja" sz="2000" u="sng">
                <a:solidFill>
                  <a:schemeClr val="hlink"/>
                </a:solidFill>
                <a:latin typeface="Meiryo"/>
                <a:ea typeface="Meiryo"/>
                <a:cs typeface="Meiryo"/>
                <a:sym typeface="Meiryo"/>
                <a:hlinkClick r:id="rId3"/>
              </a:rPr>
              <a:t>opengl-tutorial : チュートリアル3 行列</a:t>
            </a:r>
            <a:endParaRPr b="1" sz="2000">
              <a:solidFill>
                <a:srgbClr val="FFFFFF"/>
              </a:solidFill>
              <a:latin typeface="Meiryo"/>
              <a:ea typeface="Meiryo"/>
              <a:cs typeface="Meiryo"/>
              <a:sym typeface="Meiryo"/>
            </a:endParaRPr>
          </a:p>
          <a:p>
            <a:pPr indent="0" lvl="0" marL="0" rtl="0" algn="l">
              <a:lnSpc>
                <a:spcPct val="150000"/>
              </a:lnSpc>
              <a:spcBef>
                <a:spcPts val="600"/>
              </a:spcBef>
              <a:spcAft>
                <a:spcPts val="0"/>
              </a:spcAft>
              <a:buNone/>
            </a:pPr>
            <a:r>
              <a:rPr b="1" lang="ja" sz="2000">
                <a:solidFill>
                  <a:srgbClr val="FFFFFF"/>
                </a:solidFill>
                <a:latin typeface="Meiryo"/>
                <a:ea typeface="Meiryo"/>
                <a:cs typeface="Meiryo"/>
                <a:sym typeface="Meiryo"/>
              </a:rPr>
              <a:t>・ </a:t>
            </a:r>
            <a:r>
              <a:rPr b="1" lang="ja" sz="2000" u="sng">
                <a:solidFill>
                  <a:schemeClr val="hlink"/>
                </a:solidFill>
                <a:latin typeface="Meiryo"/>
                <a:ea typeface="Meiryo"/>
                <a:cs typeface="Meiryo"/>
                <a:sym typeface="Meiryo"/>
                <a:hlinkClick r:id="rId4"/>
              </a:rPr>
              <a:t>バーテックスシェーダ―による座標系変換</a:t>
            </a:r>
            <a:endParaRPr b="1" sz="2000">
              <a:solidFill>
                <a:srgbClr val="FFFFFF"/>
              </a:solidFill>
              <a:latin typeface="Meiryo"/>
              <a:ea typeface="Meiryo"/>
              <a:cs typeface="Meiryo"/>
              <a:sym typeface="Meiryo"/>
            </a:endParaRPr>
          </a:p>
          <a:p>
            <a:pPr indent="0" lvl="0" marL="0" rtl="0" algn="l">
              <a:lnSpc>
                <a:spcPct val="150000"/>
              </a:lnSpc>
              <a:spcBef>
                <a:spcPts val="600"/>
              </a:spcBef>
              <a:spcAft>
                <a:spcPts val="0"/>
              </a:spcAft>
              <a:buNone/>
            </a:pPr>
            <a:r>
              <a:rPr b="1" lang="ja" sz="2000">
                <a:solidFill>
                  <a:srgbClr val="FFFFFF"/>
                </a:solidFill>
                <a:latin typeface="Meiryo"/>
                <a:ea typeface="Meiryo"/>
                <a:cs typeface="Meiryo"/>
                <a:sym typeface="Meiryo"/>
              </a:rPr>
              <a:t>・ </a:t>
            </a:r>
            <a:r>
              <a:rPr b="1" lang="ja" sz="2000" u="sng">
                <a:solidFill>
                  <a:schemeClr val="hlink"/>
                </a:solidFill>
                <a:latin typeface="Meiryo"/>
                <a:ea typeface="Meiryo"/>
                <a:cs typeface="Meiryo"/>
                <a:sym typeface="Meiryo"/>
                <a:hlinkClick r:id="rId5"/>
              </a:rPr>
              <a:t>MVP行列による座標変換について</a:t>
            </a:r>
            <a:endParaRPr b="1" sz="2000" u="sng">
              <a:solidFill>
                <a:srgbClr val="FFFFFF"/>
              </a:solidFill>
              <a:latin typeface="Meiryo"/>
              <a:ea typeface="Meiryo"/>
              <a:cs typeface="Meiryo"/>
              <a:sym typeface="Meiry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vert</a:t>
            </a:r>
            <a:endParaRPr b="1" sz="3600">
              <a:solidFill>
                <a:srgbClr val="FFFFFF"/>
              </a:solidFill>
              <a:latin typeface="Meiryo"/>
              <a:ea typeface="Meiryo"/>
              <a:cs typeface="Meiryo"/>
              <a:sym typeface="Meiryo"/>
            </a:endParaRPr>
          </a:p>
        </p:txBody>
      </p:sp>
      <p:sp>
        <p:nvSpPr>
          <p:cNvPr id="153" name="Google Shape;153;p28"/>
          <p:cNvSpPr txBox="1"/>
          <p:nvPr/>
        </p:nvSpPr>
        <p:spPr>
          <a:xfrm>
            <a:off x="4724400" y="1063375"/>
            <a:ext cx="45711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3000">
                <a:solidFill>
                  <a:srgbClr val="FFFFFF"/>
                </a:solidFill>
                <a:latin typeface="Meiryo"/>
                <a:ea typeface="Meiryo"/>
                <a:cs typeface="Meiryo"/>
                <a:sym typeface="Meiryo"/>
              </a:rPr>
              <a:t>MVP行列？</a:t>
            </a:r>
            <a:endParaRPr b="1" sz="3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u="sng">
                <a:solidFill>
                  <a:srgbClr val="00FFFF"/>
                </a:solidFill>
                <a:latin typeface="Meiryo"/>
                <a:ea typeface="Meiryo"/>
                <a:cs typeface="Meiryo"/>
                <a:sym typeface="Meiryo"/>
              </a:rPr>
              <a:t>→ モデル x ビュー x プロジェクション行列</a:t>
            </a:r>
            <a:br>
              <a:rPr b="1" lang="ja" sz="1600" u="sng">
                <a:solidFill>
                  <a:srgbClr val="00FFFF"/>
                </a:solidFill>
                <a:latin typeface="Meiryo"/>
                <a:ea typeface="Meiryo"/>
                <a:cs typeface="Meiryo"/>
                <a:sym typeface="Meiryo"/>
              </a:rPr>
            </a:br>
            <a:br>
              <a:rPr b="1" lang="ja" sz="1600" u="sng">
                <a:solidFill>
                  <a:srgbClr val="00FFFF"/>
                </a:solidFill>
                <a:latin typeface="Meiryo"/>
                <a:ea typeface="Meiryo"/>
                <a:cs typeface="Meiryo"/>
                <a:sym typeface="Meiryo"/>
              </a:rPr>
            </a:br>
            <a:r>
              <a:rPr lang="ja" sz="2000">
                <a:solidFill>
                  <a:srgbClr val="FFFFFF"/>
                </a:solidFill>
                <a:latin typeface="Meiryo"/>
                <a:ea typeface="Meiryo"/>
                <a:cs typeface="Meiryo"/>
                <a:sym typeface="Meiryo"/>
              </a:rPr>
              <a:t>本題に戻り、</a:t>
            </a:r>
            <a:br>
              <a:rPr lang="ja" sz="2000">
                <a:solidFill>
                  <a:srgbClr val="FFFFFF"/>
                </a:solidFill>
                <a:latin typeface="Meiryo"/>
                <a:ea typeface="Meiryo"/>
                <a:cs typeface="Meiryo"/>
                <a:sym typeface="Meiryo"/>
              </a:rPr>
            </a:br>
            <a:r>
              <a:rPr lang="ja" sz="2000">
                <a:solidFill>
                  <a:srgbClr val="FFFFFF"/>
                </a:solidFill>
                <a:latin typeface="Meiryo"/>
                <a:ea typeface="Meiryo"/>
                <a:cs typeface="Meiryo"/>
                <a:sym typeface="Meiryo"/>
              </a:rPr>
              <a:t>今回話す内容としては上記の</a:t>
            </a:r>
            <a:br>
              <a:rPr lang="ja" sz="2000">
                <a:solidFill>
                  <a:srgbClr val="FFFFFF"/>
                </a:solidFill>
                <a:latin typeface="Meiryo"/>
                <a:ea typeface="Meiryo"/>
                <a:cs typeface="Meiryo"/>
                <a:sym typeface="Meiryo"/>
              </a:rPr>
            </a:br>
            <a:r>
              <a:rPr lang="ja" sz="2000">
                <a:solidFill>
                  <a:srgbClr val="00FF00"/>
                </a:solidFill>
                <a:latin typeface="Meiryo"/>
                <a:ea typeface="Meiryo"/>
                <a:cs typeface="Meiryo"/>
                <a:sym typeface="Meiryo"/>
              </a:rPr>
              <a:t>座標変換を行う前のローカル座標の</a:t>
            </a:r>
            <a:br>
              <a:rPr lang="ja" sz="2000">
                <a:solidFill>
                  <a:srgbClr val="00FF00"/>
                </a:solidFill>
                <a:latin typeface="Meiryo"/>
                <a:ea typeface="Meiryo"/>
                <a:cs typeface="Meiryo"/>
                <a:sym typeface="Meiryo"/>
              </a:rPr>
            </a:br>
            <a:r>
              <a:rPr lang="ja" sz="2000">
                <a:solidFill>
                  <a:srgbClr val="00FF00"/>
                </a:solidFill>
                <a:latin typeface="Meiryo"/>
                <a:ea typeface="Meiryo"/>
                <a:cs typeface="Meiryo"/>
                <a:sym typeface="Meiryo"/>
              </a:rPr>
              <a:t>頂点を動かすことによって</a:t>
            </a:r>
            <a:br>
              <a:rPr lang="ja" sz="2000">
                <a:solidFill>
                  <a:srgbClr val="00FF00"/>
                </a:solidFill>
                <a:latin typeface="Meiryo"/>
                <a:ea typeface="Meiryo"/>
                <a:cs typeface="Meiryo"/>
                <a:sym typeface="Meiryo"/>
              </a:rPr>
            </a:br>
            <a:r>
              <a:rPr lang="ja" sz="2000">
                <a:solidFill>
                  <a:srgbClr val="00FF00"/>
                </a:solidFill>
                <a:latin typeface="Meiryo"/>
                <a:ea typeface="Meiryo"/>
                <a:cs typeface="Meiryo"/>
                <a:sym typeface="Meiryo"/>
              </a:rPr>
              <a:t>アニメーション処理を行う</a:t>
            </a:r>
            <a:r>
              <a:rPr lang="ja" sz="2000">
                <a:solidFill>
                  <a:srgbClr val="FFFFFF"/>
                </a:solidFill>
                <a:latin typeface="Meiryo"/>
                <a:ea typeface="Meiryo"/>
                <a:cs typeface="Meiryo"/>
                <a:sym typeface="Meiryo"/>
              </a:rPr>
              <a:t>点について</a:t>
            </a:r>
            <a:br>
              <a:rPr lang="ja" sz="2000">
                <a:solidFill>
                  <a:srgbClr val="FFFFFF"/>
                </a:solidFill>
                <a:latin typeface="Meiryo"/>
                <a:ea typeface="Meiryo"/>
                <a:cs typeface="Meiryo"/>
                <a:sym typeface="Meiryo"/>
              </a:rPr>
            </a:br>
            <a:r>
              <a:rPr lang="ja" sz="2000">
                <a:solidFill>
                  <a:srgbClr val="FFFFFF"/>
                </a:solidFill>
                <a:latin typeface="Meiryo"/>
                <a:ea typeface="Meiryo"/>
                <a:cs typeface="Meiryo"/>
                <a:sym typeface="Meiryo"/>
              </a:rPr>
              <a:t>解説していく。</a:t>
            </a:r>
            <a:endParaRPr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sz="1800">
              <a:solidFill>
                <a:srgbClr val="FFFFFF"/>
              </a:solidFill>
              <a:latin typeface="Meiryo"/>
              <a:ea typeface="Meiryo"/>
              <a:cs typeface="Meiryo"/>
              <a:sym typeface="Meiryo"/>
            </a:endParaRPr>
          </a:p>
        </p:txBody>
      </p:sp>
      <p:pic>
        <p:nvPicPr>
          <p:cNvPr id="154" name="Google Shape;154;p28"/>
          <p:cNvPicPr preferRelativeResize="0"/>
          <p:nvPr/>
        </p:nvPicPr>
        <p:blipFill>
          <a:blip r:embed="rId3">
            <a:alphaModFix/>
          </a:blip>
          <a:stretch>
            <a:fillRect/>
          </a:stretch>
        </p:blipFill>
        <p:spPr>
          <a:xfrm>
            <a:off x="457200" y="1200150"/>
            <a:ext cx="4267200" cy="1504950"/>
          </a:xfrm>
          <a:prstGeom prst="rect">
            <a:avLst/>
          </a:prstGeom>
          <a:noFill/>
          <a:ln>
            <a:noFill/>
          </a:ln>
        </p:spPr>
      </p:pic>
      <p:cxnSp>
        <p:nvCxnSpPr>
          <p:cNvPr id="155" name="Google Shape;155;p28"/>
          <p:cNvCxnSpPr/>
          <p:nvPr/>
        </p:nvCxnSpPr>
        <p:spPr>
          <a:xfrm>
            <a:off x="728150" y="2099225"/>
            <a:ext cx="3912000" cy="7800"/>
          </a:xfrm>
          <a:prstGeom prst="straightConnector1">
            <a:avLst/>
          </a:prstGeom>
          <a:noFill/>
          <a:ln cap="flat" cmpd="sng" w="28575">
            <a:solidFill>
              <a:srgbClr val="FF0000"/>
            </a:solidFill>
            <a:prstDash val="solid"/>
            <a:round/>
            <a:headEnd len="med" w="med" type="none"/>
            <a:tailEnd len="med" w="med" type="none"/>
          </a:ln>
        </p:spPr>
      </p:cxnSp>
      <p:cxnSp>
        <p:nvCxnSpPr>
          <p:cNvPr id="156" name="Google Shape;156;p28"/>
          <p:cNvCxnSpPr/>
          <p:nvPr/>
        </p:nvCxnSpPr>
        <p:spPr>
          <a:xfrm flipH="1" rot="10800000">
            <a:off x="1119800" y="1579650"/>
            <a:ext cx="789300" cy="3300"/>
          </a:xfrm>
          <a:prstGeom prst="straightConnector1">
            <a:avLst/>
          </a:prstGeom>
          <a:noFill/>
          <a:ln cap="flat" cmpd="sng" w="28575">
            <a:solidFill>
              <a:srgbClr val="00FF00"/>
            </a:solidFill>
            <a:prstDash val="solid"/>
            <a:round/>
            <a:headEnd len="med" w="med" type="none"/>
            <a:tailEnd len="med" w="med" type="none"/>
          </a:ln>
        </p:spPr>
      </p:cxnSp>
      <p:sp>
        <p:nvSpPr>
          <p:cNvPr id="157" name="Google Shape;157;p28"/>
          <p:cNvSpPr txBox="1"/>
          <p:nvPr/>
        </p:nvSpPr>
        <p:spPr>
          <a:xfrm>
            <a:off x="1909100" y="1357375"/>
            <a:ext cx="3387600" cy="2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rgbClr val="00FF00"/>
                </a:solidFill>
                <a:latin typeface="Meiryo"/>
                <a:ea typeface="Meiryo"/>
                <a:cs typeface="Meiryo"/>
                <a:sym typeface="Meiryo"/>
              </a:rPr>
              <a:t>← ※この値を変更するイメージ</a:t>
            </a:r>
            <a:endParaRPr b="1" sz="800">
              <a:solidFill>
                <a:srgbClr val="00FF00"/>
              </a:solidFill>
              <a:latin typeface="Meiryo"/>
              <a:ea typeface="Meiryo"/>
              <a:cs typeface="Meiryo"/>
              <a:sym typeface="Meiry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nvSpPr>
        <p:spPr>
          <a:xfrm>
            <a:off x="457200" y="1731597"/>
            <a:ext cx="8229600" cy="1680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ja" sz="3600">
                <a:solidFill>
                  <a:schemeClr val="dk1"/>
                </a:solidFill>
                <a:latin typeface="Meiryo"/>
                <a:ea typeface="Meiryo"/>
                <a:cs typeface="Meiryo"/>
                <a:sym typeface="Meiryo"/>
              </a:rPr>
              <a:t>頂点の</a:t>
            </a:r>
            <a:r>
              <a:rPr b="1" lang="ja" sz="3600">
                <a:solidFill>
                  <a:schemeClr val="dk1"/>
                </a:solidFill>
                <a:latin typeface="Meiryo"/>
                <a:ea typeface="Meiryo"/>
                <a:cs typeface="Meiryo"/>
                <a:sym typeface="Meiryo"/>
              </a:rPr>
              <a:t>動かし方</a:t>
            </a:r>
            <a:endParaRPr b="1" sz="3600">
              <a:solidFill>
                <a:srgbClr val="FFFFFF"/>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457200" y="1200150"/>
            <a:ext cx="3528464" cy="1676400"/>
          </a:xfrm>
          <a:prstGeom prst="rect">
            <a:avLst/>
          </a:prstGeom>
          <a:noFill/>
          <a:ln>
            <a:noFill/>
          </a:ln>
        </p:spPr>
      </p:pic>
      <p:pic>
        <p:nvPicPr>
          <p:cNvPr id="168" name="Google Shape;168;p30"/>
          <p:cNvPicPr preferRelativeResize="0"/>
          <p:nvPr/>
        </p:nvPicPr>
        <p:blipFill>
          <a:blip r:embed="rId4">
            <a:alphaModFix/>
          </a:blip>
          <a:stretch>
            <a:fillRect/>
          </a:stretch>
        </p:blipFill>
        <p:spPr>
          <a:xfrm>
            <a:off x="457200" y="3013325"/>
            <a:ext cx="3609975" cy="2028996"/>
          </a:xfrm>
          <a:prstGeom prst="rect">
            <a:avLst/>
          </a:prstGeom>
          <a:noFill/>
          <a:ln>
            <a:noFill/>
          </a:ln>
        </p:spPr>
      </p:pic>
      <p:sp>
        <p:nvSpPr>
          <p:cNvPr id="169" name="Google Shape;169;p30"/>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簡単な例</a:t>
            </a:r>
            <a:endParaRPr b="1" sz="3600">
              <a:solidFill>
                <a:srgbClr val="FFFFFF"/>
              </a:solidFill>
              <a:latin typeface="Meiryo"/>
              <a:ea typeface="Meiryo"/>
              <a:cs typeface="Meiryo"/>
              <a:sym typeface="Meiryo"/>
            </a:endParaRPr>
          </a:p>
        </p:txBody>
      </p:sp>
      <p:sp>
        <p:nvSpPr>
          <p:cNvPr id="170" name="Google Shape;170;p30"/>
          <p:cNvSpPr txBox="1"/>
          <p:nvPr/>
        </p:nvSpPr>
        <p:spPr>
          <a:xfrm>
            <a:off x="4572000" y="1063375"/>
            <a:ext cx="44601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入力された頂点</a:t>
            </a:r>
            <a:r>
              <a:rPr b="1" lang="ja" sz="2000">
                <a:solidFill>
                  <a:srgbClr val="FFFFFF"/>
                </a:solidFill>
                <a:latin typeface="Meiryo"/>
                <a:ea typeface="Meiryo"/>
                <a:cs typeface="Meiryo"/>
                <a:sym typeface="Meiryo"/>
              </a:rPr>
              <a:t>の</a:t>
            </a:r>
            <a:r>
              <a:rPr b="1" lang="ja" sz="2000">
                <a:solidFill>
                  <a:srgbClr val="FFFFFF"/>
                </a:solidFill>
                <a:latin typeface="Meiryo"/>
                <a:ea typeface="Meiryo"/>
                <a:cs typeface="Meiryo"/>
                <a:sym typeface="Meiryo"/>
              </a:rPr>
              <a:t>ローカル座標に</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移動値を加算しているだけの例。</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※”_Position”はPropertiesにて宣言している。</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※ちなみに「v.vertex</a:t>
            </a:r>
            <a:r>
              <a:rPr b="1" lang="ja" u="sng">
                <a:solidFill>
                  <a:srgbClr val="FF9900"/>
                </a:solidFill>
                <a:latin typeface="Meiryo"/>
                <a:ea typeface="Meiryo"/>
                <a:cs typeface="Meiryo"/>
                <a:sym typeface="Meiryo"/>
              </a:rPr>
              <a:t>.xyz</a:t>
            </a:r>
            <a:r>
              <a:rPr b="1" lang="ja">
                <a:solidFill>
                  <a:srgbClr val="FFFFFF"/>
                </a:solidFill>
                <a:latin typeface="Meiryo"/>
                <a:ea typeface="Meiryo"/>
                <a:cs typeface="Meiryo"/>
                <a:sym typeface="Meiryo"/>
              </a:rPr>
              <a:t>」と言った</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　</a:t>
            </a:r>
            <a:r>
              <a:rPr b="1" lang="ja" u="sng">
                <a:solidFill>
                  <a:srgbClr val="00FFFF"/>
                </a:solidFill>
                <a:latin typeface="Meiryo"/>
                <a:ea typeface="Meiryo"/>
                <a:cs typeface="Meiryo"/>
                <a:sym typeface="Meiryo"/>
              </a:rPr>
              <a:t>スウィズル(swizzle)演算子</a:t>
            </a:r>
            <a:r>
              <a:rPr b="1" lang="ja">
                <a:solidFill>
                  <a:srgbClr val="FFFFFF"/>
                </a:solidFill>
                <a:latin typeface="Meiryo"/>
                <a:ea typeface="Meiryo"/>
                <a:cs typeface="Meiryo"/>
                <a:sym typeface="Meiryo"/>
              </a:rPr>
              <a:t>を用いた記法もある。</a:t>
            </a:r>
            <a:endParaRPr b="1" sz="1200">
              <a:solidFill>
                <a:srgbClr val="00FF00"/>
              </a:solidFill>
              <a:latin typeface="Meiryo"/>
              <a:ea typeface="Meiryo"/>
              <a:cs typeface="Meiryo"/>
              <a:sym typeface="Meiryo"/>
            </a:endParaRPr>
          </a:p>
          <a:p>
            <a:pPr indent="3670300" lvl="0" marL="0" rtl="0" algn="l">
              <a:lnSpc>
                <a:spcPct val="115000"/>
              </a:lnSpc>
              <a:spcBef>
                <a:spcPts val="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177800" lvl="0" marL="0" rtl="0" algn="l">
              <a:lnSpc>
                <a:spcPct val="115000"/>
              </a:lnSpc>
              <a:spcBef>
                <a:spcPts val="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p:txBody>
      </p:sp>
      <p:cxnSp>
        <p:nvCxnSpPr>
          <p:cNvPr id="171" name="Google Shape;171;p30"/>
          <p:cNvCxnSpPr/>
          <p:nvPr/>
        </p:nvCxnSpPr>
        <p:spPr>
          <a:xfrm>
            <a:off x="684688" y="1974325"/>
            <a:ext cx="3073500" cy="0"/>
          </a:xfrm>
          <a:prstGeom prst="straightConnector1">
            <a:avLst/>
          </a:prstGeom>
          <a:noFill/>
          <a:ln cap="flat" cmpd="sng" w="28575">
            <a:solidFill>
              <a:srgbClr val="FF0000"/>
            </a:solidFill>
            <a:prstDash val="solid"/>
            <a:round/>
            <a:headEnd len="med" w="med" type="none"/>
            <a:tailEnd len="med" w="med" type="none"/>
          </a:ln>
        </p:spPr>
      </p:cxnSp>
      <p:pic>
        <p:nvPicPr>
          <p:cNvPr id="172" name="Google Shape;172;p30"/>
          <p:cNvPicPr preferRelativeResize="0"/>
          <p:nvPr/>
        </p:nvPicPr>
        <p:blipFill>
          <a:blip r:embed="rId5">
            <a:alphaModFix/>
          </a:blip>
          <a:stretch>
            <a:fillRect/>
          </a:stretch>
        </p:blipFill>
        <p:spPr>
          <a:xfrm>
            <a:off x="4655475" y="1974325"/>
            <a:ext cx="2926375" cy="689800"/>
          </a:xfrm>
          <a:prstGeom prst="rect">
            <a:avLst/>
          </a:prstGeom>
          <a:noFill/>
          <a:ln>
            <a:noFill/>
          </a:ln>
        </p:spPr>
      </p:pic>
      <p:cxnSp>
        <p:nvCxnSpPr>
          <p:cNvPr id="173" name="Google Shape;173;p30"/>
          <p:cNvCxnSpPr/>
          <p:nvPr/>
        </p:nvCxnSpPr>
        <p:spPr>
          <a:xfrm flipH="1" rot="10800000">
            <a:off x="4904063" y="2382675"/>
            <a:ext cx="2574300" cy="12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blip>
          <a:stretch>
            <a:fillRect/>
          </a:stretch>
        </p:blipFill>
        <p:spPr>
          <a:xfrm>
            <a:off x="457200" y="1200150"/>
            <a:ext cx="3528464" cy="1676400"/>
          </a:xfrm>
          <a:prstGeom prst="rect">
            <a:avLst/>
          </a:prstGeom>
          <a:noFill/>
          <a:ln>
            <a:noFill/>
          </a:ln>
        </p:spPr>
      </p:pic>
      <p:pic>
        <p:nvPicPr>
          <p:cNvPr id="179" name="Google Shape;179;p31"/>
          <p:cNvPicPr preferRelativeResize="0"/>
          <p:nvPr/>
        </p:nvPicPr>
        <p:blipFill>
          <a:blip r:embed="rId4">
            <a:alphaModFix/>
          </a:blip>
          <a:stretch>
            <a:fillRect/>
          </a:stretch>
        </p:blipFill>
        <p:spPr>
          <a:xfrm>
            <a:off x="457200" y="3013325"/>
            <a:ext cx="3609975" cy="2028996"/>
          </a:xfrm>
          <a:prstGeom prst="rect">
            <a:avLst/>
          </a:prstGeom>
          <a:noFill/>
          <a:ln>
            <a:noFill/>
          </a:ln>
        </p:spPr>
      </p:pic>
      <p:sp>
        <p:nvSpPr>
          <p:cNvPr id="180" name="Google Shape;180;p31"/>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簡単な例</a:t>
            </a:r>
            <a:endParaRPr b="1" sz="3600">
              <a:solidFill>
                <a:srgbClr val="FFFFFF"/>
              </a:solidFill>
              <a:latin typeface="Meiryo"/>
              <a:ea typeface="Meiryo"/>
              <a:cs typeface="Meiryo"/>
              <a:sym typeface="Meiryo"/>
            </a:endParaRPr>
          </a:p>
        </p:txBody>
      </p:sp>
      <p:sp>
        <p:nvSpPr>
          <p:cNvPr id="181" name="Google Shape;181;p31"/>
          <p:cNvSpPr txBox="1"/>
          <p:nvPr/>
        </p:nvSpPr>
        <p:spPr>
          <a:xfrm>
            <a:off x="4572000" y="1063375"/>
            <a:ext cx="46590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rgbClr val="00FFFF"/>
                </a:solidFill>
                <a:latin typeface="Meiryo"/>
                <a:ea typeface="Meiryo"/>
                <a:cs typeface="Meiryo"/>
                <a:sym typeface="Meiryo"/>
              </a:rPr>
              <a:t>スウィズル(swizzle)演算子？</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a:solidFill>
                  <a:srgbClr val="FFFFFF"/>
                </a:solidFill>
                <a:latin typeface="Meiryo"/>
                <a:ea typeface="Meiryo"/>
                <a:cs typeface="Meiryo"/>
                <a:sym typeface="Meiryo"/>
              </a:rPr>
              <a:t>ベクトルや行列の各要素にアクセスする為の記法。</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 横のコードはベクトルの例。</a:t>
            </a:r>
            <a:endParaRPr b="1">
              <a:solidFill>
                <a:srgbClr val="FFFFFF"/>
              </a:solidFill>
              <a:latin typeface="Meiryo"/>
              <a:ea typeface="Meiryo"/>
              <a:cs typeface="Meiryo"/>
              <a:sym typeface="Meiryo"/>
            </a:endParaRPr>
          </a:p>
          <a:p>
            <a:pPr indent="0" lvl="0" marL="0" rtl="0" algn="l">
              <a:spcBef>
                <a:spcPts val="600"/>
              </a:spcBef>
              <a:spcAft>
                <a:spcPts val="0"/>
              </a:spcAft>
              <a:buNone/>
            </a:pPr>
            <a:r>
              <a:t/>
            </a:r>
            <a:endParaRPr b="1" sz="7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例として、</a:t>
            </a:r>
            <a:r>
              <a:rPr b="1" lang="ja">
                <a:solidFill>
                  <a:srgbClr val="FFFFFF"/>
                </a:solidFill>
                <a:latin typeface="Meiryo"/>
                <a:ea typeface="Meiryo"/>
                <a:cs typeface="Meiryo"/>
                <a:sym typeface="Meiryo"/>
              </a:rPr>
              <a:t>以下の例1と例2は同じ結果を返している。</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00"/>
                </a:solidFill>
                <a:latin typeface="Meiryo"/>
                <a:ea typeface="Meiryo"/>
                <a:cs typeface="Meiryo"/>
                <a:sym typeface="Meiryo"/>
              </a:rPr>
              <a:t>float3 _Position;</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00"/>
                </a:solidFill>
                <a:latin typeface="Meiryo"/>
                <a:ea typeface="Meiryo"/>
                <a:cs typeface="Meiryo"/>
                <a:sym typeface="Meiryo"/>
              </a:rPr>
              <a:t>// 例1</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00"/>
                </a:solidFill>
                <a:latin typeface="Meiryo"/>
                <a:ea typeface="Meiryo"/>
                <a:cs typeface="Meiryo"/>
                <a:sym typeface="Meiryo"/>
              </a:rPr>
              <a:t>float2 ret = float2(_Position.x, _Position.y);</a:t>
            </a:r>
            <a:r>
              <a:rPr b="1" lang="ja" sz="1200">
                <a:solidFill>
                  <a:srgbClr val="00FF00"/>
                </a:solidFill>
                <a:latin typeface="Meiryo"/>
                <a:ea typeface="Meiryo"/>
                <a:cs typeface="Meiryo"/>
                <a:sym typeface="Meiryo"/>
              </a:rPr>
              <a:t>       </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00"/>
                </a:solidFill>
                <a:latin typeface="Meiryo"/>
                <a:ea typeface="Meiryo"/>
                <a:cs typeface="Meiryo"/>
                <a:sym typeface="Meiryo"/>
              </a:rPr>
              <a:t>// 例2</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00"/>
                </a:solidFill>
                <a:latin typeface="Meiryo"/>
                <a:ea typeface="Meiryo"/>
                <a:cs typeface="Meiryo"/>
                <a:sym typeface="Meiryo"/>
              </a:rPr>
              <a:t>float2 ret = _Position.xy; </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t/>
            </a:r>
            <a:endParaRPr b="1" sz="1200">
              <a:solidFill>
                <a:srgbClr val="00FF00"/>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FFFFFF"/>
                </a:solidFill>
                <a:latin typeface="Meiryo"/>
                <a:ea typeface="Meiryo"/>
                <a:cs typeface="Meiryo"/>
                <a:sym typeface="Meiryo"/>
              </a:rPr>
              <a:t>※ </a:t>
            </a:r>
            <a:r>
              <a:rPr b="1" lang="ja" sz="1200">
                <a:solidFill>
                  <a:srgbClr val="FFFFFF"/>
                </a:solidFill>
                <a:latin typeface="Meiryo"/>
                <a:ea typeface="Meiryo"/>
                <a:cs typeface="Meiryo"/>
                <a:sym typeface="Meiryo"/>
              </a:rPr>
              <a:t>余談</a:t>
            </a:r>
            <a:endParaRPr b="1" sz="12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b="1" lang="ja" sz="1200">
                <a:solidFill>
                  <a:srgbClr val="00FFFF"/>
                </a:solidFill>
                <a:latin typeface="Meiryo"/>
                <a:ea typeface="Meiryo"/>
                <a:cs typeface="Meiryo"/>
                <a:sym typeface="Meiryo"/>
              </a:rPr>
              <a:t>Unity.Mathematics</a:t>
            </a:r>
            <a:r>
              <a:rPr b="1" lang="ja" sz="1200">
                <a:solidFill>
                  <a:srgbClr val="FFFFFF"/>
                </a:solidFill>
                <a:latin typeface="Meiryo"/>
                <a:ea typeface="Meiryo"/>
                <a:cs typeface="Meiryo"/>
                <a:sym typeface="Meiryo"/>
              </a:rPr>
              <a:t>も</a:t>
            </a:r>
            <a:r>
              <a:rPr b="1" lang="ja" sz="1200" u="sng">
                <a:solidFill>
                  <a:schemeClr val="hlink"/>
                </a:solidFill>
                <a:latin typeface="Meiryo"/>
                <a:ea typeface="Meiryo"/>
                <a:cs typeface="Meiryo"/>
                <a:sym typeface="Meiryo"/>
                <a:hlinkClick r:id="rId5"/>
              </a:rPr>
              <a:t>float4</a:t>
            </a:r>
            <a:r>
              <a:rPr b="1" lang="ja" sz="1200">
                <a:solidFill>
                  <a:srgbClr val="FFFFFF"/>
                </a:solidFill>
                <a:latin typeface="Meiryo"/>
                <a:ea typeface="Meiryo"/>
                <a:cs typeface="Meiryo"/>
                <a:sym typeface="Meiryo"/>
              </a:rPr>
              <a:t>などの型は対応している。</a:t>
            </a:r>
            <a:br>
              <a:rPr b="1" lang="ja" sz="1200">
                <a:solidFill>
                  <a:srgbClr val="FFFFFF"/>
                </a:solidFill>
                <a:latin typeface="Meiryo"/>
                <a:ea typeface="Meiryo"/>
                <a:cs typeface="Meiryo"/>
                <a:sym typeface="Meiryo"/>
              </a:rPr>
            </a:br>
            <a:r>
              <a:rPr b="1" lang="ja" sz="1200">
                <a:solidFill>
                  <a:srgbClr val="FFFFFF"/>
                </a:solidFill>
                <a:latin typeface="Meiryo"/>
                <a:ea typeface="Meiryo"/>
                <a:cs typeface="Meiryo"/>
                <a:sym typeface="Meiryo"/>
              </a:rPr>
              <a:t>(但し</a:t>
            </a:r>
            <a:r>
              <a:rPr b="1" lang="ja" sz="1200">
                <a:solidFill>
                  <a:srgbClr val="6FA8DC"/>
                </a:solidFill>
                <a:latin typeface="Meiryo"/>
                <a:ea typeface="Meiryo"/>
                <a:cs typeface="Meiryo"/>
                <a:sym typeface="Meiryo"/>
              </a:rPr>
              <a:t>EditorBrowsableState.Never</a:t>
            </a:r>
            <a:r>
              <a:rPr b="1" lang="ja" sz="1200">
                <a:solidFill>
                  <a:srgbClr val="FFFFFF"/>
                </a:solidFill>
                <a:latin typeface="Meiryo"/>
                <a:ea typeface="Meiryo"/>
                <a:cs typeface="Meiryo"/>
                <a:sym typeface="Meiryo"/>
              </a:rPr>
              <a:t>で隠されている。)</a:t>
            </a:r>
            <a:endParaRPr b="1" sz="12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p:txBody>
      </p:sp>
      <p:cxnSp>
        <p:nvCxnSpPr>
          <p:cNvPr id="182" name="Google Shape;182;p31"/>
          <p:cNvCxnSpPr/>
          <p:nvPr/>
        </p:nvCxnSpPr>
        <p:spPr>
          <a:xfrm>
            <a:off x="684688" y="1974325"/>
            <a:ext cx="30735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S PGothic"/>
                <a:ea typeface="MS PGothic"/>
                <a:cs typeface="MS PGothic"/>
                <a:sym typeface="MS PGothic"/>
              </a:rPr>
              <a:t>自己紹介</a:t>
            </a:r>
            <a:endParaRPr b="1" sz="3600">
              <a:solidFill>
                <a:srgbClr val="FFFFFF"/>
              </a:solidFill>
              <a:latin typeface="MS PGothic"/>
              <a:ea typeface="MS PGothic"/>
              <a:cs typeface="MS PGothic"/>
              <a:sym typeface="MS PGothic"/>
            </a:endParaRPr>
          </a:p>
        </p:txBody>
      </p:sp>
      <p:sp>
        <p:nvSpPr>
          <p:cNvPr id="61" name="Google Shape;61;p14"/>
          <p:cNvSpPr txBox="1"/>
          <p:nvPr/>
        </p:nvSpPr>
        <p:spPr>
          <a:xfrm>
            <a:off x="457200" y="1063375"/>
            <a:ext cx="8686800" cy="4010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400">
                <a:solidFill>
                  <a:srgbClr val="4A86E8"/>
                </a:solidFill>
                <a:latin typeface="Meiryo"/>
                <a:ea typeface="Meiryo"/>
                <a:cs typeface="Meiryo"/>
                <a:sym typeface="Meiryo"/>
              </a:rPr>
              <a:t>株式会社ブラストエッジゲームズ 所属</a:t>
            </a:r>
            <a:endParaRPr b="1" sz="2400">
              <a:solidFill>
                <a:srgbClr val="4A86E8"/>
              </a:solidFill>
              <a:latin typeface="Meiryo"/>
              <a:ea typeface="Meiryo"/>
              <a:cs typeface="Meiryo"/>
              <a:sym typeface="Meiryo"/>
            </a:endParaRPr>
          </a:p>
          <a:p>
            <a:pPr indent="0" lvl="0" marL="0" rtl="0" algn="l">
              <a:spcBef>
                <a:spcPts val="600"/>
              </a:spcBef>
              <a:spcAft>
                <a:spcPts val="0"/>
              </a:spcAft>
              <a:buNone/>
            </a:pPr>
            <a:r>
              <a:rPr b="1" lang="ja" sz="3600">
                <a:solidFill>
                  <a:srgbClr val="FFFFFF"/>
                </a:solidFill>
                <a:latin typeface="Meiryo"/>
                <a:ea typeface="Meiryo"/>
                <a:cs typeface="Meiryo"/>
                <a:sym typeface="Meiryo"/>
              </a:rPr>
              <a:t>mao ( </a:t>
            </a:r>
            <a:r>
              <a:rPr b="1" lang="ja" sz="3600">
                <a:solidFill>
                  <a:schemeClr val="hlink"/>
                </a:solidFill>
                <a:uFill>
                  <a:noFill/>
                </a:uFill>
                <a:latin typeface="Meiryo"/>
                <a:ea typeface="Meiryo"/>
                <a:cs typeface="Meiryo"/>
                <a:sym typeface="Meiryo"/>
                <a:hlinkClick r:id="rId3"/>
              </a:rPr>
              <a:t>@TEST_H_</a:t>
            </a:r>
            <a:r>
              <a:rPr b="1" lang="ja" sz="3600">
                <a:solidFill>
                  <a:srgbClr val="FFFFFF"/>
                </a:solidFill>
                <a:latin typeface="Meiryo"/>
                <a:ea typeface="Meiryo"/>
                <a:cs typeface="Meiryo"/>
                <a:sym typeface="Meiryo"/>
              </a:rPr>
              <a:t> )</a:t>
            </a:r>
            <a:endParaRPr b="1" sz="3600">
              <a:solidFill>
                <a:srgbClr val="FFFFFF"/>
              </a:solidFill>
              <a:latin typeface="Meiryo"/>
              <a:ea typeface="Meiryo"/>
              <a:cs typeface="Meiryo"/>
              <a:sym typeface="Meiryo"/>
            </a:endParaRPr>
          </a:p>
          <a:p>
            <a:pPr indent="0" lvl="0" marL="0" rtl="0" algn="l">
              <a:spcBef>
                <a:spcPts val="600"/>
              </a:spcBef>
              <a:spcAft>
                <a:spcPts val="0"/>
              </a:spcAft>
              <a:buNone/>
            </a:pPr>
            <a:r>
              <a:t/>
            </a:r>
            <a:endParaRPr sz="3000">
              <a:solidFill>
                <a:srgbClr val="FFFFFF"/>
              </a:solidFill>
              <a:latin typeface="Meiryo"/>
              <a:ea typeface="Meiryo"/>
              <a:cs typeface="Meiryo"/>
              <a:sym typeface="Meiryo"/>
            </a:endParaRPr>
          </a:p>
          <a:p>
            <a:pPr indent="0" lvl="0" marL="0" rtl="0" algn="l">
              <a:spcBef>
                <a:spcPts val="600"/>
              </a:spcBef>
              <a:spcAft>
                <a:spcPts val="0"/>
              </a:spcAft>
              <a:buNone/>
            </a:pPr>
            <a:r>
              <a:rPr lang="ja" sz="2400">
                <a:solidFill>
                  <a:srgbClr val="FFFFFF"/>
                </a:solidFill>
                <a:latin typeface="Meiryo"/>
                <a:ea typeface="Meiryo"/>
                <a:cs typeface="Meiryo"/>
                <a:sym typeface="Meiryo"/>
              </a:rPr>
              <a:t>・ ゲームプログラマー</a:t>
            </a:r>
            <a:endParaRPr b="1" sz="1800">
              <a:solidFill>
                <a:srgbClr val="FFFFFF"/>
              </a:solidFill>
              <a:latin typeface="Meiryo"/>
              <a:ea typeface="Meiryo"/>
              <a:cs typeface="Meiryo"/>
              <a:sym typeface="Meiryo"/>
            </a:endParaRPr>
          </a:p>
        </p:txBody>
      </p:sp>
      <p:pic>
        <p:nvPicPr>
          <p:cNvPr id="62" name="Google Shape;62;p14"/>
          <p:cNvPicPr preferRelativeResize="0"/>
          <p:nvPr/>
        </p:nvPicPr>
        <p:blipFill>
          <a:blip r:embed="rId4">
            <a:alphaModFix/>
          </a:blip>
          <a:stretch>
            <a:fillRect/>
          </a:stretch>
        </p:blipFill>
        <p:spPr>
          <a:xfrm>
            <a:off x="6343300" y="912525"/>
            <a:ext cx="2017175" cy="2017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457200" y="3013325"/>
            <a:ext cx="3609975" cy="2011725"/>
          </a:xfrm>
          <a:prstGeom prst="rect">
            <a:avLst/>
          </a:prstGeom>
          <a:noFill/>
          <a:ln>
            <a:noFill/>
          </a:ln>
        </p:spPr>
      </p:pic>
      <p:sp>
        <p:nvSpPr>
          <p:cNvPr id="188" name="Google Shape;188;p32"/>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簡単な例</a:t>
            </a:r>
            <a:endParaRPr b="1" sz="3600">
              <a:solidFill>
                <a:srgbClr val="FFFFFF"/>
              </a:solidFill>
              <a:latin typeface="Meiryo"/>
              <a:ea typeface="Meiryo"/>
              <a:cs typeface="Meiryo"/>
              <a:sym typeface="Meiryo"/>
            </a:endParaRPr>
          </a:p>
        </p:txBody>
      </p:sp>
      <p:sp>
        <p:nvSpPr>
          <p:cNvPr id="189" name="Google Shape;189;p32"/>
          <p:cNvSpPr txBox="1"/>
          <p:nvPr/>
        </p:nvSpPr>
        <p:spPr>
          <a:xfrm>
            <a:off x="4572000" y="1063375"/>
            <a:ext cx="45375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例としてECSのサンプルにある</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BoidExampleの魚はこのやり方で</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うねうね動かしていたりする。</a:t>
            </a:r>
            <a:br>
              <a:rPr b="1" lang="ja" sz="1800">
                <a:solidFill>
                  <a:srgbClr val="FFFFFF"/>
                </a:solidFill>
                <a:latin typeface="Meiryo"/>
                <a:ea typeface="Meiryo"/>
                <a:cs typeface="Meiryo"/>
                <a:sym typeface="Meiryo"/>
              </a:rPr>
            </a:br>
            <a:br>
              <a:rPr b="1" lang="ja" sz="1800">
                <a:solidFill>
                  <a:srgbClr val="FFFFFF"/>
                </a:solidFill>
                <a:latin typeface="Meiryo"/>
                <a:ea typeface="Meiryo"/>
                <a:cs typeface="Meiryo"/>
                <a:sym typeface="Meiryo"/>
              </a:rPr>
            </a:br>
            <a:r>
              <a:rPr b="1" lang="ja" sz="1200" u="sng">
                <a:solidFill>
                  <a:schemeClr val="hlink"/>
                </a:solidFill>
                <a:latin typeface="Meiryo"/>
                <a:ea typeface="Meiryo"/>
                <a:cs typeface="Meiryo"/>
                <a:sym typeface="Meiryo"/>
                <a:hlinkClick r:id="rId4"/>
              </a:rPr>
              <a:t>Unity-Technologies/EntityComponentSystemSamples</a:t>
            </a:r>
            <a:endParaRPr b="1" sz="12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 </a:t>
            </a:r>
            <a:r>
              <a:rPr b="1" lang="ja" sz="1800" u="sng">
                <a:solidFill>
                  <a:schemeClr val="hlink"/>
                </a:solidFill>
                <a:latin typeface="Meiryo"/>
                <a:ea typeface="Meiryo"/>
                <a:cs typeface="Meiryo"/>
                <a:sym typeface="Meiryo"/>
                <a:hlinkClick r:id="rId5"/>
              </a:rPr>
              <a:t>Wiggle.Shader</a:t>
            </a:r>
            <a:endParaRPr b="1" sz="1800">
              <a:solidFill>
                <a:srgbClr val="FFFFFF"/>
              </a:solidFill>
              <a:latin typeface="Meiryo"/>
              <a:ea typeface="Meiryo"/>
              <a:cs typeface="Meiryo"/>
              <a:sym typeface="Meiryo"/>
            </a:endParaRPr>
          </a:p>
        </p:txBody>
      </p:sp>
      <p:pic>
        <p:nvPicPr>
          <p:cNvPr id="190" name="Google Shape;190;p32"/>
          <p:cNvPicPr preferRelativeResize="0"/>
          <p:nvPr/>
        </p:nvPicPr>
        <p:blipFill>
          <a:blip r:embed="rId6">
            <a:alphaModFix/>
          </a:blip>
          <a:stretch>
            <a:fillRect/>
          </a:stretch>
        </p:blipFill>
        <p:spPr>
          <a:xfrm>
            <a:off x="457200" y="1200150"/>
            <a:ext cx="3945724" cy="138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3"/>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頂点の動かし方</a:t>
            </a:r>
            <a:endParaRPr b="1" sz="3600">
              <a:solidFill>
                <a:srgbClr val="FFFFFF"/>
              </a:solidFill>
              <a:latin typeface="Meiryo"/>
              <a:ea typeface="Meiryo"/>
              <a:cs typeface="Meiryo"/>
              <a:sym typeface="Meiryo"/>
            </a:endParaRPr>
          </a:p>
        </p:txBody>
      </p:sp>
      <p:sp>
        <p:nvSpPr>
          <p:cNvPr id="196" name="Google Shape;196;p33"/>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400">
                <a:solidFill>
                  <a:srgbClr val="FFFFFF"/>
                </a:solidFill>
                <a:latin typeface="Meiryo"/>
                <a:ea typeface="Meiryo"/>
                <a:cs typeface="Meiryo"/>
                <a:sym typeface="Meiryo"/>
              </a:rPr>
              <a:t>簡単な例の紹介だけであるが動かすことは出来た。</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 例えばであるが、</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　 頂点シェーダーでオブジェクトを拡大させたり</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　 回転させたりしたい場合にはどうする？</a:t>
            </a:r>
            <a:endParaRPr b="1" sz="2400">
              <a:solidFill>
                <a:srgbClr val="FFFFFF"/>
              </a:solidFill>
              <a:latin typeface="Meiryo"/>
              <a:ea typeface="Meiryo"/>
              <a:cs typeface="Meiryo"/>
              <a:sym typeface="Meiry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頂点の動かし方</a:t>
            </a:r>
            <a:endParaRPr b="1" sz="3600">
              <a:solidFill>
                <a:srgbClr val="FFFFFF"/>
              </a:solidFill>
              <a:latin typeface="Meiryo"/>
              <a:ea typeface="Meiryo"/>
              <a:cs typeface="Meiryo"/>
              <a:sym typeface="Meiryo"/>
            </a:endParaRPr>
          </a:p>
        </p:txBody>
      </p:sp>
      <p:sp>
        <p:nvSpPr>
          <p:cNvPr id="202" name="Google Shape;202;p34"/>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400">
                <a:solidFill>
                  <a:srgbClr val="FFFFFF"/>
                </a:solidFill>
                <a:latin typeface="Meiryo"/>
                <a:ea typeface="Meiryo"/>
                <a:cs typeface="Meiryo"/>
                <a:sym typeface="Meiryo"/>
              </a:rPr>
              <a:t>簡単な例の紹介だけであるが動かすことは出来た。</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 例えばであるが、</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　 頂点シェーダーでオブジェクトを拡大させたり</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　 回転させたりしたい場合にはどうする？</a:t>
            </a:r>
            <a:endParaRPr b="1" sz="2400">
              <a:solidFill>
                <a:srgbClr val="FFFFFF"/>
              </a:solidFill>
              <a:latin typeface="Meiryo"/>
              <a:ea typeface="Meiryo"/>
              <a:cs typeface="Meiryo"/>
              <a:sym typeface="Meiryo"/>
            </a:endParaRPr>
          </a:p>
          <a:p>
            <a:pPr indent="0" lvl="0" marL="0" rtl="0" algn="l">
              <a:spcBef>
                <a:spcPts val="600"/>
              </a:spcBef>
              <a:spcAft>
                <a:spcPts val="0"/>
              </a:spcAft>
              <a:buNone/>
            </a:pPr>
            <a:r>
              <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00FFFF"/>
                </a:solidFill>
                <a:latin typeface="Meiryo"/>
                <a:ea typeface="Meiryo"/>
                <a:cs typeface="Meiryo"/>
                <a:sym typeface="Meiryo"/>
              </a:rPr>
              <a:t>変換行列で簡単に実装できる。</a:t>
            </a:r>
            <a:endParaRPr b="1" sz="2400">
              <a:solidFill>
                <a:srgbClr val="00FFFF"/>
              </a:solidFill>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変換行列について</a:t>
            </a:r>
            <a:endParaRPr b="1" sz="3600">
              <a:solidFill>
                <a:srgbClr val="FFFFFF"/>
              </a:solidFill>
              <a:latin typeface="Meiryo"/>
              <a:ea typeface="Meiryo"/>
              <a:cs typeface="Meiryo"/>
              <a:sym typeface="Meiryo"/>
            </a:endParaRPr>
          </a:p>
        </p:txBody>
      </p:sp>
      <p:sp>
        <p:nvSpPr>
          <p:cNvPr id="208" name="Google Shape;208;p35"/>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変換行列とは？</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lang="ja" sz="1800">
                <a:solidFill>
                  <a:srgbClr val="FFFFFF"/>
                </a:solidFill>
                <a:latin typeface="Meiryo"/>
                <a:ea typeface="Meiryo"/>
                <a:cs typeface="Meiryo"/>
                <a:sym typeface="Meiryo"/>
              </a:rPr>
              <a:t>→ 調べたら色々出てくるかと思われる。</a:t>
            </a:r>
            <a:endParaRPr sz="1800">
              <a:solidFill>
                <a:srgbClr val="FFFFFF"/>
              </a:solidFill>
              <a:latin typeface="Meiryo"/>
              <a:ea typeface="Meiryo"/>
              <a:cs typeface="Meiryo"/>
              <a:sym typeface="Meiryo"/>
            </a:endParaRPr>
          </a:p>
          <a:p>
            <a:pPr indent="0" lvl="0" marL="0" rtl="0" algn="l">
              <a:spcBef>
                <a:spcPts val="600"/>
              </a:spcBef>
              <a:spcAft>
                <a:spcPts val="0"/>
              </a:spcAft>
              <a:buNone/>
            </a:pPr>
            <a:r>
              <a:t/>
            </a:r>
            <a:endParaRPr sz="6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・モデル変換行列</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lang="ja" sz="2000">
                <a:solidFill>
                  <a:srgbClr val="FFFFFF"/>
                </a:solidFill>
                <a:latin typeface="Meiryo"/>
                <a:ea typeface="Meiryo"/>
                <a:cs typeface="Meiryo"/>
                <a:sym typeface="Meiryo"/>
              </a:rPr>
              <a:t>	- </a:t>
            </a:r>
            <a:r>
              <a:rPr lang="ja" sz="2000">
                <a:solidFill>
                  <a:schemeClr val="dk1"/>
                </a:solidFill>
                <a:latin typeface="Meiryo"/>
                <a:ea typeface="Meiryo"/>
                <a:cs typeface="Meiryo"/>
                <a:sym typeface="Meiryo"/>
              </a:rPr>
              <a:t>平行移動行列、拡大縮小行列、回転行列</a:t>
            </a:r>
            <a:endParaRPr sz="20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・ビュー</a:t>
            </a:r>
            <a:r>
              <a:rPr b="1" lang="ja" sz="2400">
                <a:solidFill>
                  <a:schemeClr val="dk1"/>
                </a:solidFill>
                <a:latin typeface="Meiryo"/>
                <a:ea typeface="Meiryo"/>
                <a:cs typeface="Meiryo"/>
                <a:sym typeface="Meiryo"/>
              </a:rPr>
              <a:t>変換</a:t>
            </a:r>
            <a:r>
              <a:rPr b="1" lang="ja" sz="2400">
                <a:solidFill>
                  <a:srgbClr val="FFFFFF"/>
                </a:solidFill>
                <a:latin typeface="Meiryo"/>
                <a:ea typeface="Meiryo"/>
                <a:cs typeface="Meiryo"/>
                <a:sym typeface="Meiryo"/>
              </a:rPr>
              <a:t>行列</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・プロジェクション</a:t>
            </a:r>
            <a:r>
              <a:rPr b="1" lang="ja" sz="2400">
                <a:solidFill>
                  <a:schemeClr val="dk1"/>
                </a:solidFill>
                <a:latin typeface="Meiryo"/>
                <a:ea typeface="Meiryo"/>
                <a:cs typeface="Meiryo"/>
                <a:sym typeface="Meiryo"/>
              </a:rPr>
              <a:t>変換</a:t>
            </a:r>
            <a:r>
              <a:rPr b="1" lang="ja" sz="2400">
                <a:solidFill>
                  <a:srgbClr val="FFFFFF"/>
                </a:solidFill>
                <a:latin typeface="Meiryo"/>
                <a:ea typeface="Meiryo"/>
                <a:cs typeface="Meiryo"/>
                <a:sym typeface="Meiryo"/>
              </a:rPr>
              <a:t>行列</a:t>
            </a:r>
            <a:endParaRPr b="1" sz="2400">
              <a:solidFill>
                <a:srgbClr val="666666"/>
              </a:solidFill>
              <a:latin typeface="Meiryo"/>
              <a:ea typeface="Meiryo"/>
              <a:cs typeface="Meiryo"/>
              <a:sym typeface="Meiry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変換行列について</a:t>
            </a:r>
            <a:endParaRPr b="1" sz="3600">
              <a:solidFill>
                <a:srgbClr val="FFFFFF"/>
              </a:solidFill>
              <a:latin typeface="Meiryo"/>
              <a:ea typeface="Meiryo"/>
              <a:cs typeface="Meiryo"/>
              <a:sym typeface="Meiryo"/>
            </a:endParaRPr>
          </a:p>
        </p:txBody>
      </p:sp>
      <p:sp>
        <p:nvSpPr>
          <p:cNvPr id="214" name="Google Shape;214;p36"/>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変換行列とは？</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lang="ja" sz="1800">
                <a:solidFill>
                  <a:srgbClr val="FFFFFF"/>
                </a:solidFill>
                <a:latin typeface="Meiryo"/>
                <a:ea typeface="Meiryo"/>
                <a:cs typeface="Meiryo"/>
                <a:sym typeface="Meiryo"/>
              </a:rPr>
              <a:t>→ 調べたら色々出てくるかと思われる。</a:t>
            </a:r>
            <a:endParaRPr sz="1800">
              <a:solidFill>
                <a:srgbClr val="FFFFFF"/>
              </a:solidFill>
              <a:latin typeface="Meiryo"/>
              <a:ea typeface="Meiryo"/>
              <a:cs typeface="Meiryo"/>
              <a:sym typeface="Meiryo"/>
            </a:endParaRPr>
          </a:p>
          <a:p>
            <a:pPr indent="0" lvl="0" marL="0" rtl="0" algn="l">
              <a:spcBef>
                <a:spcPts val="600"/>
              </a:spcBef>
              <a:spcAft>
                <a:spcPts val="0"/>
              </a:spcAft>
              <a:buNone/>
            </a:pPr>
            <a:r>
              <a:t/>
            </a:r>
            <a:endParaRPr sz="6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00FFFF"/>
                </a:solidFill>
                <a:latin typeface="Meiryo"/>
                <a:ea typeface="Meiryo"/>
                <a:cs typeface="Meiryo"/>
                <a:sym typeface="Meiryo"/>
              </a:rPr>
              <a:t>・モデル変換行列                                </a:t>
            </a:r>
            <a:r>
              <a:rPr b="1" lang="ja" sz="2400">
                <a:solidFill>
                  <a:srgbClr val="FF9900"/>
                </a:solidFill>
                <a:latin typeface="Meiryo"/>
                <a:ea typeface="Meiryo"/>
                <a:cs typeface="Meiryo"/>
                <a:sym typeface="Meiryo"/>
              </a:rPr>
              <a:t>☆今回触れる所</a:t>
            </a:r>
            <a:endParaRPr b="1" sz="2400">
              <a:solidFill>
                <a:srgbClr val="FF9900"/>
              </a:solidFill>
              <a:latin typeface="Meiryo"/>
              <a:ea typeface="Meiryo"/>
              <a:cs typeface="Meiryo"/>
              <a:sym typeface="Meiryo"/>
            </a:endParaRPr>
          </a:p>
          <a:p>
            <a:pPr indent="0" lvl="0" marL="0" rtl="0" algn="l">
              <a:spcBef>
                <a:spcPts val="600"/>
              </a:spcBef>
              <a:spcAft>
                <a:spcPts val="0"/>
              </a:spcAft>
              <a:buNone/>
            </a:pPr>
            <a:r>
              <a:rPr lang="ja" sz="2000">
                <a:solidFill>
                  <a:srgbClr val="00FFFF"/>
                </a:solidFill>
                <a:latin typeface="Meiryo"/>
                <a:ea typeface="Meiryo"/>
                <a:cs typeface="Meiryo"/>
                <a:sym typeface="Meiryo"/>
              </a:rPr>
              <a:t>	- 平行移動行列、拡大縮小行列、回転行列</a:t>
            </a:r>
            <a:endParaRPr sz="2000">
              <a:solidFill>
                <a:srgbClr val="00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・ビュー変換行列</a:t>
            </a:r>
            <a:endParaRPr b="1" sz="24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FFFFFF"/>
                </a:solidFill>
                <a:latin typeface="Meiryo"/>
                <a:ea typeface="Meiryo"/>
                <a:cs typeface="Meiryo"/>
                <a:sym typeface="Meiryo"/>
              </a:rPr>
              <a:t>・プロジェクション変換行列</a:t>
            </a:r>
            <a:endParaRPr b="1" sz="2400">
              <a:solidFill>
                <a:srgbClr val="666666"/>
              </a:solidFill>
              <a:latin typeface="Meiryo"/>
              <a:ea typeface="Meiryo"/>
              <a:cs typeface="Meiryo"/>
              <a:sym typeface="Meiry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変換行列について</a:t>
            </a:r>
            <a:endParaRPr b="1" sz="3600">
              <a:solidFill>
                <a:srgbClr val="FFFFFF"/>
              </a:solidFill>
              <a:latin typeface="Meiryo"/>
              <a:ea typeface="Meiryo"/>
              <a:cs typeface="Meiryo"/>
              <a:sym typeface="Meiryo"/>
            </a:endParaRPr>
          </a:p>
        </p:txBody>
      </p:sp>
      <p:sp>
        <p:nvSpPr>
          <p:cNvPr id="220" name="Google Shape;220;p37"/>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そもそも何が出来るのか？</a:t>
            </a:r>
            <a:br>
              <a:rPr b="1" lang="ja" sz="3000">
                <a:solidFill>
                  <a:srgbClr val="FFFFFF"/>
                </a:solidFill>
                <a:latin typeface="Meiryo"/>
                <a:ea typeface="Meiryo"/>
                <a:cs typeface="Meiryo"/>
                <a:sym typeface="Meiryo"/>
              </a:rPr>
            </a:br>
            <a:r>
              <a:rPr b="1" lang="ja" sz="3000">
                <a:solidFill>
                  <a:srgbClr val="FFFFFF"/>
                </a:solidFill>
                <a:latin typeface="Meiryo"/>
                <a:ea typeface="Meiryo"/>
                <a:cs typeface="Meiryo"/>
                <a:sym typeface="Meiryo"/>
              </a:rPr>
              <a:t>どうやって適用するのか？</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lang="ja" sz="2400">
                <a:solidFill>
                  <a:srgbClr val="FFFFFF"/>
                </a:solidFill>
                <a:latin typeface="Meiryo"/>
                <a:ea typeface="Meiryo"/>
                <a:cs typeface="Meiryo"/>
                <a:sym typeface="Meiryo"/>
              </a:rPr>
              <a:t>→ 超ざっくり言うと...</a:t>
            </a:r>
            <a:endParaRPr sz="2400">
              <a:solidFill>
                <a:srgbClr val="FFFFFF"/>
              </a:solidFill>
              <a:latin typeface="Meiryo"/>
              <a:ea typeface="Meiryo"/>
              <a:cs typeface="Meiryo"/>
              <a:sym typeface="Meiryo"/>
            </a:endParaRPr>
          </a:p>
          <a:p>
            <a:pPr indent="0" lvl="0" marL="0" rtl="0" algn="l">
              <a:spcBef>
                <a:spcPts val="600"/>
              </a:spcBef>
              <a:spcAft>
                <a:spcPts val="0"/>
              </a:spcAft>
              <a:buNone/>
            </a:pPr>
            <a:r>
              <a:rPr lang="ja" sz="2400">
                <a:solidFill>
                  <a:srgbClr val="00FFFF"/>
                </a:solidFill>
                <a:latin typeface="Meiryo"/>
                <a:ea typeface="Meiryo"/>
                <a:cs typeface="Meiryo"/>
                <a:sym typeface="Meiryo"/>
              </a:rPr>
              <a:t>　「</a:t>
            </a:r>
            <a:r>
              <a:rPr lang="ja" sz="2400" u="sng">
                <a:solidFill>
                  <a:srgbClr val="00FFFF"/>
                </a:solidFill>
                <a:latin typeface="Meiryo"/>
                <a:ea typeface="Meiryo"/>
                <a:cs typeface="Meiryo"/>
                <a:sym typeface="Meiryo"/>
              </a:rPr>
              <a:t>行列」と「頂点」を掛ける事で動かせる。</a:t>
            </a:r>
            <a:r>
              <a:rPr lang="ja" sz="1600">
                <a:solidFill>
                  <a:srgbClr val="00FFFF"/>
                </a:solidFill>
                <a:latin typeface="Meiryo"/>
                <a:ea typeface="Meiryo"/>
                <a:cs typeface="Meiryo"/>
                <a:sym typeface="Meiryo"/>
              </a:rPr>
              <a:t>(座標を変換できる)</a:t>
            </a:r>
            <a:endParaRPr sz="1600">
              <a:solidFill>
                <a:srgbClr val="00FFFF"/>
              </a:solidFill>
              <a:latin typeface="Meiryo"/>
              <a:ea typeface="Meiryo"/>
              <a:cs typeface="Meiryo"/>
              <a:sym typeface="Meiryo"/>
            </a:endParaRPr>
          </a:p>
          <a:p>
            <a:pPr indent="0" lvl="0" marL="0" rtl="0" algn="l">
              <a:spcBef>
                <a:spcPts val="600"/>
              </a:spcBef>
              <a:spcAft>
                <a:spcPts val="0"/>
              </a:spcAft>
              <a:buNone/>
            </a:pPr>
            <a:r>
              <a:t/>
            </a:r>
            <a:endParaRPr sz="1600">
              <a:solidFill>
                <a:srgbClr val="00FFFF"/>
              </a:solidFill>
              <a:latin typeface="Meiryo"/>
              <a:ea typeface="Meiryo"/>
              <a:cs typeface="Meiryo"/>
              <a:sym typeface="Meiryo"/>
            </a:endParaRPr>
          </a:p>
          <a:p>
            <a:pPr indent="0" lvl="0" marL="0" rtl="0" algn="l">
              <a:spcBef>
                <a:spcPts val="600"/>
              </a:spcBef>
              <a:spcAft>
                <a:spcPts val="0"/>
              </a:spcAft>
              <a:buNone/>
            </a:pPr>
            <a:r>
              <a:t/>
            </a:r>
            <a:endParaRPr sz="2400">
              <a:solidFill>
                <a:srgbClr val="FFFFFF"/>
              </a:solidFill>
              <a:latin typeface="Meiryo"/>
              <a:ea typeface="Meiryo"/>
              <a:cs typeface="Meiryo"/>
              <a:sym typeface="Meiryo"/>
            </a:endParaRPr>
          </a:p>
          <a:p>
            <a:pPr indent="0" lvl="0" marL="0" rtl="0" algn="l">
              <a:spcBef>
                <a:spcPts val="600"/>
              </a:spcBef>
              <a:spcAft>
                <a:spcPts val="0"/>
              </a:spcAft>
              <a:buNone/>
            </a:pPr>
            <a:r>
              <a:rPr lang="ja" sz="2400">
                <a:solidFill>
                  <a:srgbClr val="FFFFFF"/>
                </a:solidFill>
                <a:latin typeface="Meiryo"/>
                <a:ea typeface="Meiryo"/>
                <a:cs typeface="Meiryo"/>
                <a:sym typeface="Meiryo"/>
              </a:rPr>
              <a:t>※次ページでオブジェクトを90度回転させる例を記載</a:t>
            </a:r>
            <a:endParaRPr sz="2400">
              <a:solidFill>
                <a:srgbClr val="FFFFFF"/>
              </a:solidFill>
              <a:latin typeface="Meiryo"/>
              <a:ea typeface="Meiryo"/>
              <a:cs typeface="Meiryo"/>
              <a:sym typeface="Meiry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38"/>
          <p:cNvPicPr preferRelativeResize="0"/>
          <p:nvPr/>
        </p:nvPicPr>
        <p:blipFill>
          <a:blip r:embed="rId3">
            <a:alphaModFix/>
          </a:blip>
          <a:stretch>
            <a:fillRect/>
          </a:stretch>
        </p:blipFill>
        <p:spPr>
          <a:xfrm>
            <a:off x="629376" y="3382575"/>
            <a:ext cx="2810924" cy="1582393"/>
          </a:xfrm>
          <a:prstGeom prst="rect">
            <a:avLst/>
          </a:prstGeom>
          <a:noFill/>
          <a:ln>
            <a:noFill/>
          </a:ln>
        </p:spPr>
      </p:pic>
      <p:pic>
        <p:nvPicPr>
          <p:cNvPr id="226" name="Google Shape;226;p38"/>
          <p:cNvPicPr preferRelativeResize="0"/>
          <p:nvPr/>
        </p:nvPicPr>
        <p:blipFill>
          <a:blip r:embed="rId4">
            <a:alphaModFix/>
          </a:blip>
          <a:stretch>
            <a:fillRect/>
          </a:stretch>
        </p:blipFill>
        <p:spPr>
          <a:xfrm>
            <a:off x="629375" y="1430663"/>
            <a:ext cx="2810925" cy="1584618"/>
          </a:xfrm>
          <a:prstGeom prst="rect">
            <a:avLst/>
          </a:prstGeom>
          <a:noFill/>
          <a:ln>
            <a:noFill/>
          </a:ln>
        </p:spPr>
      </p:pic>
      <p:pic>
        <p:nvPicPr>
          <p:cNvPr id="227" name="Google Shape;227;p38"/>
          <p:cNvPicPr preferRelativeResize="0"/>
          <p:nvPr/>
        </p:nvPicPr>
        <p:blipFill>
          <a:blip r:embed="rId5">
            <a:alphaModFix/>
          </a:blip>
          <a:stretch>
            <a:fillRect/>
          </a:stretch>
        </p:blipFill>
        <p:spPr>
          <a:xfrm>
            <a:off x="4632273" y="1370838"/>
            <a:ext cx="4343400" cy="3152775"/>
          </a:xfrm>
          <a:prstGeom prst="rect">
            <a:avLst/>
          </a:prstGeom>
          <a:noFill/>
          <a:ln>
            <a:noFill/>
          </a:ln>
        </p:spPr>
      </p:pic>
      <p:sp>
        <p:nvSpPr>
          <p:cNvPr id="228" name="Google Shape;228;p3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X軸に90度回転させる例</a:t>
            </a:r>
            <a:endParaRPr b="1" sz="3600">
              <a:solidFill>
                <a:srgbClr val="FFFFFF"/>
              </a:solidFill>
              <a:latin typeface="Meiryo"/>
              <a:ea typeface="Meiryo"/>
              <a:cs typeface="Meiryo"/>
              <a:sym typeface="Meiryo"/>
            </a:endParaRPr>
          </a:p>
        </p:txBody>
      </p:sp>
      <p:sp>
        <p:nvSpPr>
          <p:cNvPr id="229" name="Google Shape;229;p38"/>
          <p:cNvSpPr txBox="1"/>
          <p:nvPr/>
        </p:nvSpPr>
        <p:spPr>
          <a:xfrm>
            <a:off x="629375" y="1091850"/>
            <a:ext cx="40029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00FF00"/>
                </a:solidFill>
                <a:latin typeface="Meiryo"/>
                <a:ea typeface="Meiryo"/>
                <a:cs typeface="Meiryo"/>
                <a:sym typeface="Meiryo"/>
              </a:rPr>
              <a:t>▼ 適用前(回転行列をコメントアウトした状態)</a:t>
            </a:r>
            <a:endParaRPr>
              <a:solidFill>
                <a:srgbClr val="00FF00"/>
              </a:solidFill>
              <a:latin typeface="Meiryo"/>
              <a:ea typeface="Meiryo"/>
              <a:cs typeface="Meiryo"/>
              <a:sym typeface="Meiryo"/>
            </a:endParaRPr>
          </a:p>
        </p:txBody>
      </p:sp>
      <p:sp>
        <p:nvSpPr>
          <p:cNvPr id="230" name="Google Shape;230;p38"/>
          <p:cNvSpPr txBox="1"/>
          <p:nvPr/>
        </p:nvSpPr>
        <p:spPr>
          <a:xfrm>
            <a:off x="589550" y="3075100"/>
            <a:ext cx="37647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00FFFF"/>
                </a:solidFill>
                <a:latin typeface="Meiryo"/>
                <a:ea typeface="Meiryo"/>
                <a:cs typeface="Meiryo"/>
                <a:sym typeface="Meiryo"/>
              </a:rPr>
              <a:t>▼ 適用後 ※右のコードの通り</a:t>
            </a:r>
            <a:endParaRPr>
              <a:solidFill>
                <a:srgbClr val="00FFFF"/>
              </a:solidFill>
              <a:latin typeface="Meiryo"/>
              <a:ea typeface="Meiryo"/>
              <a:cs typeface="Meiryo"/>
              <a:sym typeface="Meiryo"/>
            </a:endParaRPr>
          </a:p>
        </p:txBody>
      </p:sp>
      <p:sp>
        <p:nvSpPr>
          <p:cNvPr id="231" name="Google Shape;231;p38"/>
          <p:cNvSpPr txBox="1"/>
          <p:nvPr/>
        </p:nvSpPr>
        <p:spPr>
          <a:xfrm>
            <a:off x="4632275" y="4523625"/>
            <a:ext cx="3764700" cy="2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rgbClr val="FFFFFF"/>
                </a:solidFill>
                <a:latin typeface="Meiryo"/>
                <a:ea typeface="Meiryo"/>
                <a:cs typeface="Meiryo"/>
                <a:sym typeface="Meiryo"/>
              </a:rPr>
              <a:t>※回転行列については後ほど別途解説</a:t>
            </a:r>
            <a:endParaRPr>
              <a:solidFill>
                <a:srgbClr val="FFFFFF"/>
              </a:solidFill>
              <a:latin typeface="Meiryo"/>
              <a:ea typeface="Meiryo"/>
              <a:cs typeface="Meiryo"/>
              <a:sym typeface="Meiry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3">
            <a:alphaModFix/>
          </a:blip>
          <a:stretch>
            <a:fillRect/>
          </a:stretch>
        </p:blipFill>
        <p:spPr>
          <a:xfrm>
            <a:off x="6165525" y="3896350"/>
            <a:ext cx="1782676" cy="1003531"/>
          </a:xfrm>
          <a:prstGeom prst="rect">
            <a:avLst/>
          </a:prstGeom>
          <a:noFill/>
          <a:ln>
            <a:noFill/>
          </a:ln>
        </p:spPr>
      </p:pic>
      <p:pic>
        <p:nvPicPr>
          <p:cNvPr id="237" name="Google Shape;237;p39"/>
          <p:cNvPicPr preferRelativeResize="0"/>
          <p:nvPr/>
        </p:nvPicPr>
        <p:blipFill>
          <a:blip r:embed="rId4">
            <a:alphaModFix/>
          </a:blip>
          <a:stretch>
            <a:fillRect/>
          </a:stretch>
        </p:blipFill>
        <p:spPr>
          <a:xfrm>
            <a:off x="6165525" y="467325"/>
            <a:ext cx="1782675" cy="1004936"/>
          </a:xfrm>
          <a:prstGeom prst="rect">
            <a:avLst/>
          </a:prstGeom>
          <a:noFill/>
          <a:ln>
            <a:noFill/>
          </a:ln>
        </p:spPr>
      </p:pic>
      <p:sp>
        <p:nvSpPr>
          <p:cNvPr id="238" name="Google Shape;238;p39"/>
          <p:cNvSpPr txBox="1"/>
          <p:nvPr/>
        </p:nvSpPr>
        <p:spPr>
          <a:xfrm>
            <a:off x="426225" y="452625"/>
            <a:ext cx="5054400" cy="42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2400">
                <a:solidFill>
                  <a:srgbClr val="FFFFFF"/>
                </a:solidFill>
                <a:latin typeface="Meiryo"/>
                <a:ea typeface="Meiryo"/>
                <a:cs typeface="Meiryo"/>
                <a:sym typeface="Meiryo"/>
              </a:rPr>
              <a:t>各種変換行列は頂点の座標を</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動かす為のフィルターとも</a:t>
            </a:r>
            <a:br>
              <a:rPr b="1" lang="ja" sz="2400">
                <a:solidFill>
                  <a:srgbClr val="FFFFFF"/>
                </a:solidFill>
                <a:latin typeface="Meiryo"/>
                <a:ea typeface="Meiryo"/>
                <a:cs typeface="Meiryo"/>
                <a:sym typeface="Meiryo"/>
              </a:rPr>
            </a:br>
            <a:r>
              <a:rPr b="1" lang="ja" sz="2400">
                <a:solidFill>
                  <a:srgbClr val="FFFFFF"/>
                </a:solidFill>
                <a:latin typeface="Meiryo"/>
                <a:ea typeface="Meiryo"/>
                <a:cs typeface="Meiryo"/>
                <a:sym typeface="Meiryo"/>
              </a:rPr>
              <a:t>言い換えられる(</a:t>
            </a:r>
            <a:r>
              <a:rPr b="1" lang="ja" sz="2400">
                <a:solidFill>
                  <a:srgbClr val="FFFFFF"/>
                </a:solidFill>
                <a:latin typeface="Meiryo"/>
                <a:ea typeface="Meiryo"/>
                <a:cs typeface="Meiryo"/>
                <a:sym typeface="Meiryo"/>
              </a:rPr>
              <a:t>かも)</a:t>
            </a:r>
            <a:endParaRPr b="1" sz="2400">
              <a:solidFill>
                <a:srgbClr val="FFFFFF"/>
              </a:solidFill>
              <a:latin typeface="Meiryo"/>
              <a:ea typeface="Meiryo"/>
              <a:cs typeface="Meiryo"/>
              <a:sym typeface="Meiryo"/>
            </a:endParaRPr>
          </a:p>
          <a:p>
            <a:pPr indent="0" lvl="0" marL="0" rtl="0" algn="l">
              <a:spcBef>
                <a:spcPts val="0"/>
              </a:spcBef>
              <a:spcAft>
                <a:spcPts val="0"/>
              </a:spcAft>
              <a:buNone/>
            </a:pPr>
            <a:r>
              <a:t/>
            </a:r>
            <a:endParaRPr b="1" sz="24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lang="ja" sz="1800">
                <a:solidFill>
                  <a:srgbClr val="FFFFFF"/>
                </a:solidFill>
                <a:latin typeface="Meiryo"/>
                <a:ea typeface="Meiryo"/>
                <a:cs typeface="Meiryo"/>
                <a:sym typeface="Meiryo"/>
              </a:rPr>
              <a:t>横に示した例で言うと</a:t>
            </a:r>
            <a:r>
              <a:rPr lang="ja" sz="1800">
                <a:solidFill>
                  <a:srgbClr val="FFFFFF"/>
                </a:solidFill>
                <a:latin typeface="Meiryo"/>
                <a:ea typeface="Meiryo"/>
                <a:cs typeface="Meiryo"/>
                <a:sym typeface="Meiryo"/>
              </a:rPr>
              <a:t>オブジェクト</a:t>
            </a:r>
            <a:r>
              <a:rPr lang="ja" sz="1800">
                <a:solidFill>
                  <a:srgbClr val="FFFFFF"/>
                </a:solidFill>
                <a:latin typeface="Meiryo"/>
                <a:ea typeface="Meiryo"/>
                <a:cs typeface="Meiryo"/>
                <a:sym typeface="Meiryo"/>
              </a:rPr>
              <a:t>自体は</a:t>
            </a:r>
            <a:endParaRPr sz="18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lang="ja" sz="1800">
                <a:solidFill>
                  <a:srgbClr val="FFFFFF"/>
                </a:solidFill>
                <a:latin typeface="Meiryo"/>
                <a:ea typeface="Meiryo"/>
                <a:cs typeface="Meiryo"/>
                <a:sym typeface="Meiryo"/>
              </a:rPr>
              <a:t>板ポリなので</a:t>
            </a:r>
            <a:r>
              <a:rPr lang="ja" sz="1800" u="sng">
                <a:solidFill>
                  <a:srgbClr val="FFFFFF"/>
                </a:solidFill>
                <a:latin typeface="Meiryo"/>
                <a:ea typeface="Meiryo"/>
                <a:cs typeface="Meiryo"/>
                <a:sym typeface="Meiryo"/>
              </a:rPr>
              <a:t>頂点の数は全部で4つある</a:t>
            </a:r>
            <a:r>
              <a:rPr lang="ja" sz="1800">
                <a:solidFill>
                  <a:srgbClr val="FFFFFF"/>
                </a:solidFill>
                <a:latin typeface="Meiryo"/>
                <a:ea typeface="Meiryo"/>
                <a:cs typeface="Meiryo"/>
                <a:sym typeface="Meiryo"/>
              </a:rPr>
              <a:t>。</a:t>
            </a:r>
            <a:endParaRPr sz="18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t/>
            </a:r>
            <a:endParaRPr sz="18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lang="ja" sz="1800">
                <a:solidFill>
                  <a:srgbClr val="FFFFFF"/>
                </a:solidFill>
                <a:latin typeface="Meiryo"/>
                <a:ea typeface="Meiryo"/>
                <a:cs typeface="Meiryo"/>
                <a:sym typeface="Meiryo"/>
              </a:rPr>
              <a:t>その為に頂点シェーダーには4頂点分がappdataとして入力されるので、</a:t>
            </a:r>
            <a:endParaRPr sz="18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lang="ja" sz="1800">
                <a:solidFill>
                  <a:srgbClr val="FFFFFF"/>
                </a:solidFill>
                <a:latin typeface="Meiryo"/>
                <a:ea typeface="Meiryo"/>
                <a:cs typeface="Meiryo"/>
                <a:sym typeface="Meiryo"/>
              </a:rPr>
              <a:t>全ての入力(頂点)に対して</a:t>
            </a:r>
            <a:endParaRPr sz="1800">
              <a:solidFill>
                <a:srgbClr val="FFFFFF"/>
              </a:solidFill>
              <a:latin typeface="Meiryo"/>
              <a:ea typeface="Meiryo"/>
              <a:cs typeface="Meiryo"/>
              <a:sym typeface="Meiryo"/>
            </a:endParaRPr>
          </a:p>
          <a:p>
            <a:pPr indent="0" lvl="0" marL="0" rtl="0" algn="l">
              <a:lnSpc>
                <a:spcPct val="115000"/>
              </a:lnSpc>
              <a:spcBef>
                <a:spcPts val="0"/>
              </a:spcBef>
              <a:spcAft>
                <a:spcPts val="0"/>
              </a:spcAft>
              <a:buNone/>
            </a:pPr>
            <a:r>
              <a:rPr b="1" lang="ja" sz="1800" u="sng">
                <a:solidFill>
                  <a:srgbClr val="FFFFFF"/>
                </a:solidFill>
                <a:latin typeface="Meiryo"/>
                <a:ea typeface="Meiryo"/>
                <a:cs typeface="Meiryo"/>
                <a:sym typeface="Meiryo"/>
              </a:rPr>
              <a:t>同じ回転行列を掛けてやることでオブジェクト自体が90度回転している結果となっている。</a:t>
            </a:r>
            <a:endParaRPr b="1" sz="1800" u="sng">
              <a:solidFill>
                <a:srgbClr val="FFFFFF"/>
              </a:solidFill>
              <a:latin typeface="Meiryo"/>
              <a:ea typeface="Meiryo"/>
              <a:cs typeface="Meiryo"/>
              <a:sym typeface="Meiryo"/>
            </a:endParaRPr>
          </a:p>
        </p:txBody>
      </p:sp>
      <p:sp>
        <p:nvSpPr>
          <p:cNvPr id="239" name="Google Shape;239;p39"/>
          <p:cNvSpPr/>
          <p:nvPr/>
        </p:nvSpPr>
        <p:spPr>
          <a:xfrm>
            <a:off x="5852338" y="2193798"/>
            <a:ext cx="2409000" cy="981000"/>
          </a:xfrm>
          <a:prstGeom prst="can">
            <a:avLst>
              <a:gd fmla="val 25000"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240" name="Google Shape;240;p39"/>
          <p:cNvSpPr txBox="1"/>
          <p:nvPr/>
        </p:nvSpPr>
        <p:spPr>
          <a:xfrm>
            <a:off x="5759350" y="2432300"/>
            <a:ext cx="2595000" cy="7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00FF"/>
                </a:solidFill>
                <a:latin typeface="Meiryo"/>
                <a:ea typeface="Meiryo"/>
                <a:cs typeface="Meiryo"/>
                <a:sym typeface="Meiryo"/>
              </a:rPr>
              <a:t>X軸に90度回す回転行列</a:t>
            </a:r>
            <a:endParaRPr b="1">
              <a:solidFill>
                <a:srgbClr val="FF00FF"/>
              </a:solidFill>
              <a:latin typeface="Meiryo"/>
              <a:ea typeface="Meiryo"/>
              <a:cs typeface="Meiryo"/>
              <a:sym typeface="Meiryo"/>
            </a:endParaRPr>
          </a:p>
          <a:p>
            <a:pPr indent="0" lvl="0" marL="0" rtl="0" algn="ctr">
              <a:spcBef>
                <a:spcPts val="0"/>
              </a:spcBef>
              <a:spcAft>
                <a:spcPts val="0"/>
              </a:spcAft>
              <a:buNone/>
            </a:pPr>
            <a:r>
              <a:rPr b="1" lang="ja">
                <a:solidFill>
                  <a:srgbClr val="FF00FF"/>
                </a:solidFill>
                <a:latin typeface="Meiryo"/>
                <a:ea typeface="Meiryo"/>
                <a:cs typeface="Meiryo"/>
                <a:sym typeface="Meiryo"/>
              </a:rPr>
              <a:t>mul(rotMatX, v.vertex)</a:t>
            </a:r>
            <a:endParaRPr b="1">
              <a:solidFill>
                <a:srgbClr val="FF00FF"/>
              </a:solidFill>
              <a:latin typeface="Meiryo"/>
              <a:ea typeface="Meiryo"/>
              <a:cs typeface="Meiryo"/>
              <a:sym typeface="Meiryo"/>
            </a:endParaRPr>
          </a:p>
        </p:txBody>
      </p:sp>
      <p:sp>
        <p:nvSpPr>
          <p:cNvPr id="241" name="Google Shape;241;p39"/>
          <p:cNvSpPr/>
          <p:nvPr/>
        </p:nvSpPr>
        <p:spPr>
          <a:xfrm>
            <a:off x="6926638" y="1572775"/>
            <a:ext cx="260400" cy="520500"/>
          </a:xfrm>
          <a:prstGeom prst="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6926638" y="3275325"/>
            <a:ext cx="260400" cy="520500"/>
          </a:xfrm>
          <a:prstGeom prst="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平行移動行列</a:t>
            </a:r>
            <a:endParaRPr b="1" sz="3600">
              <a:solidFill>
                <a:srgbClr val="FFFFFF"/>
              </a:solidFill>
              <a:latin typeface="Meiryo"/>
              <a:ea typeface="Meiryo"/>
              <a:cs typeface="Meiryo"/>
              <a:sym typeface="Meiryo"/>
            </a:endParaRPr>
          </a:p>
        </p:txBody>
      </p:sp>
      <p:pic>
        <p:nvPicPr>
          <p:cNvPr id="248" name="Google Shape;248;p40"/>
          <p:cNvPicPr preferRelativeResize="0"/>
          <p:nvPr/>
        </p:nvPicPr>
        <p:blipFill>
          <a:blip r:embed="rId3">
            <a:alphaModFix/>
          </a:blip>
          <a:stretch>
            <a:fillRect/>
          </a:stretch>
        </p:blipFill>
        <p:spPr>
          <a:xfrm>
            <a:off x="457200" y="1063375"/>
            <a:ext cx="3720350" cy="2375950"/>
          </a:xfrm>
          <a:prstGeom prst="rect">
            <a:avLst/>
          </a:prstGeom>
          <a:noFill/>
          <a:ln>
            <a:noFill/>
          </a:ln>
        </p:spPr>
      </p:pic>
      <p:pic>
        <p:nvPicPr>
          <p:cNvPr id="249" name="Google Shape;249;p40"/>
          <p:cNvPicPr preferRelativeResize="0"/>
          <p:nvPr/>
        </p:nvPicPr>
        <p:blipFill>
          <a:blip r:embed="rId4">
            <a:alphaModFix/>
          </a:blip>
          <a:stretch>
            <a:fillRect/>
          </a:stretch>
        </p:blipFill>
        <p:spPr>
          <a:xfrm>
            <a:off x="1374400" y="3577600"/>
            <a:ext cx="1885950" cy="1009650"/>
          </a:xfrm>
          <a:prstGeom prst="rect">
            <a:avLst/>
          </a:prstGeom>
          <a:noFill/>
          <a:ln>
            <a:noFill/>
          </a:ln>
        </p:spPr>
      </p:pic>
      <p:pic>
        <p:nvPicPr>
          <p:cNvPr id="250" name="Google Shape;250;p40"/>
          <p:cNvPicPr preferRelativeResize="0"/>
          <p:nvPr/>
        </p:nvPicPr>
        <p:blipFill>
          <a:blip r:embed="rId5">
            <a:alphaModFix/>
          </a:blip>
          <a:stretch>
            <a:fillRect/>
          </a:stretch>
        </p:blipFill>
        <p:spPr>
          <a:xfrm>
            <a:off x="4006600" y="1095700"/>
            <a:ext cx="4984980" cy="2952100"/>
          </a:xfrm>
          <a:prstGeom prst="rect">
            <a:avLst/>
          </a:prstGeom>
          <a:noFill/>
          <a:ln>
            <a:noFill/>
          </a:ln>
        </p:spPr>
      </p:pic>
      <p:sp>
        <p:nvSpPr>
          <p:cNvPr id="251" name="Google Shape;251;p40"/>
          <p:cNvSpPr txBox="1"/>
          <p:nvPr/>
        </p:nvSpPr>
        <p:spPr>
          <a:xfrm>
            <a:off x="4006600" y="4213950"/>
            <a:ext cx="4182900" cy="7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a:solidFill>
                  <a:srgbClr val="FFFF00"/>
                </a:solidFill>
                <a:latin typeface="Meiryo"/>
                <a:ea typeface="Meiryo"/>
                <a:cs typeface="Meiryo"/>
                <a:sym typeface="Meiryo"/>
              </a:rPr>
              <a:t>※ ”_Position”はPropertiesにて定義。</a:t>
            </a:r>
            <a:endParaRPr b="1">
              <a:solidFill>
                <a:srgbClr val="FFFF00"/>
              </a:solidFill>
              <a:latin typeface="Meiryo"/>
              <a:ea typeface="Meiryo"/>
              <a:cs typeface="Meiryo"/>
              <a:sym typeface="Meiryo"/>
            </a:endParaRPr>
          </a:p>
          <a:p>
            <a:pPr indent="0" lvl="0" marL="0" rtl="0" algn="l">
              <a:lnSpc>
                <a:spcPct val="115000"/>
              </a:lnSpc>
              <a:spcBef>
                <a:spcPts val="0"/>
              </a:spcBef>
              <a:spcAft>
                <a:spcPts val="0"/>
              </a:spcAft>
              <a:buNone/>
            </a:pPr>
            <a:r>
              <a:rPr b="1" lang="ja">
                <a:solidFill>
                  <a:srgbClr val="FFFF00"/>
                </a:solidFill>
                <a:latin typeface="Meiryo"/>
                <a:ea typeface="Meiryo"/>
                <a:cs typeface="Meiryo"/>
                <a:sym typeface="Meiryo"/>
              </a:rPr>
              <a:t>　 以降の処理も同様。</a:t>
            </a:r>
            <a:endParaRPr b="1">
              <a:solidFill>
                <a:srgbClr val="FFFF00"/>
              </a:solidFill>
              <a:latin typeface="Meiryo"/>
              <a:ea typeface="Meiryo"/>
              <a:cs typeface="Meiryo"/>
              <a:sym typeface="Meiry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457199" y="1063374"/>
            <a:ext cx="4016285" cy="2375950"/>
          </a:xfrm>
          <a:prstGeom prst="rect">
            <a:avLst/>
          </a:prstGeom>
          <a:noFill/>
          <a:ln>
            <a:noFill/>
          </a:ln>
        </p:spPr>
      </p:pic>
      <p:pic>
        <p:nvPicPr>
          <p:cNvPr id="257" name="Google Shape;257;p41"/>
          <p:cNvPicPr preferRelativeResize="0"/>
          <p:nvPr/>
        </p:nvPicPr>
        <p:blipFill>
          <a:blip r:embed="rId4">
            <a:alphaModFix/>
          </a:blip>
          <a:stretch>
            <a:fillRect/>
          </a:stretch>
        </p:blipFill>
        <p:spPr>
          <a:xfrm>
            <a:off x="1374400" y="3577600"/>
            <a:ext cx="1971675" cy="1009650"/>
          </a:xfrm>
          <a:prstGeom prst="rect">
            <a:avLst/>
          </a:prstGeom>
          <a:noFill/>
          <a:ln>
            <a:noFill/>
          </a:ln>
        </p:spPr>
      </p:pic>
      <p:sp>
        <p:nvSpPr>
          <p:cNvPr id="258" name="Google Shape;258;p41"/>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拡大縮小</a:t>
            </a:r>
            <a:r>
              <a:rPr b="1" lang="ja" sz="3600">
                <a:solidFill>
                  <a:schemeClr val="dk1"/>
                </a:solidFill>
                <a:latin typeface="Meiryo"/>
                <a:ea typeface="Meiryo"/>
                <a:cs typeface="Meiryo"/>
                <a:sym typeface="Meiryo"/>
              </a:rPr>
              <a:t>行列</a:t>
            </a:r>
            <a:endParaRPr b="1" sz="3600">
              <a:solidFill>
                <a:srgbClr val="FFFFFF"/>
              </a:solidFill>
              <a:latin typeface="Meiryo"/>
              <a:ea typeface="Meiryo"/>
              <a:cs typeface="Meiryo"/>
              <a:sym typeface="Meiryo"/>
            </a:endParaRPr>
          </a:p>
        </p:txBody>
      </p:sp>
      <p:pic>
        <p:nvPicPr>
          <p:cNvPr id="259" name="Google Shape;259;p41"/>
          <p:cNvPicPr preferRelativeResize="0"/>
          <p:nvPr/>
        </p:nvPicPr>
        <p:blipFill>
          <a:blip r:embed="rId5">
            <a:alphaModFix/>
          </a:blip>
          <a:stretch>
            <a:fillRect/>
          </a:stretch>
        </p:blipFill>
        <p:spPr>
          <a:xfrm>
            <a:off x="4006600" y="1095700"/>
            <a:ext cx="4985000" cy="29521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今回話す内容</a:t>
            </a:r>
            <a:endParaRPr b="1" sz="3600">
              <a:solidFill>
                <a:srgbClr val="FFFFFF"/>
              </a:solidFill>
              <a:latin typeface="Meiryo"/>
              <a:ea typeface="Meiryo"/>
              <a:cs typeface="Meiryo"/>
              <a:sym typeface="Meiryo"/>
            </a:endParaRPr>
          </a:p>
        </p:txBody>
      </p:sp>
      <p:sp>
        <p:nvSpPr>
          <p:cNvPr id="68" name="Google Shape;68;p15"/>
          <p:cNvSpPr txBox="1"/>
          <p:nvPr/>
        </p:nvSpPr>
        <p:spPr>
          <a:xfrm>
            <a:off x="457200" y="1200150"/>
            <a:ext cx="8521200" cy="3664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ja" sz="2000" u="sng">
                <a:solidFill>
                  <a:srgbClr val="00FFFF"/>
                </a:solidFill>
                <a:latin typeface="Meiryo"/>
                <a:ea typeface="Meiryo"/>
                <a:cs typeface="Meiryo"/>
                <a:sym typeface="Meiryo"/>
              </a:rPr>
              <a:t>「</a:t>
            </a:r>
            <a:r>
              <a:rPr lang="ja" sz="2000" u="sng">
                <a:solidFill>
                  <a:srgbClr val="00FFFF"/>
                </a:solidFill>
                <a:latin typeface="Meiryo"/>
                <a:ea typeface="Meiryo"/>
                <a:cs typeface="Meiryo"/>
                <a:sym typeface="Meiryo"/>
              </a:rPr>
              <a:t>頂点シェーダーでオブジェクトを動かすにはどうしたら良いのか？</a:t>
            </a:r>
            <a:r>
              <a:rPr lang="ja" sz="2000" u="sng">
                <a:solidFill>
                  <a:srgbClr val="00FFFF"/>
                </a:solidFill>
                <a:latin typeface="Meiryo"/>
                <a:ea typeface="Meiryo"/>
                <a:cs typeface="Meiryo"/>
                <a:sym typeface="Meiryo"/>
              </a:rPr>
              <a:t>」</a:t>
            </a:r>
            <a:br>
              <a:rPr lang="ja" sz="2000" u="sng">
                <a:solidFill>
                  <a:srgbClr val="00FFFF"/>
                </a:solidFill>
                <a:latin typeface="Meiryo"/>
                <a:ea typeface="Meiryo"/>
                <a:cs typeface="Meiryo"/>
                <a:sym typeface="Meiryo"/>
              </a:rPr>
            </a:br>
            <a:r>
              <a:rPr lang="ja" sz="2000">
                <a:solidFill>
                  <a:srgbClr val="FFFFFF"/>
                </a:solidFill>
                <a:latin typeface="Meiryo"/>
                <a:ea typeface="Meiryo"/>
                <a:cs typeface="Meiryo"/>
                <a:sym typeface="Meiryo"/>
              </a:rPr>
              <a:t>について簡単に解説してみる。</a:t>
            </a:r>
            <a:endParaRPr sz="2000">
              <a:solidFill>
                <a:srgbClr val="FFFFFF"/>
              </a:solidFill>
              <a:latin typeface="Meiryo"/>
              <a:ea typeface="Meiryo"/>
              <a:cs typeface="Meiryo"/>
              <a:sym typeface="Meiryo"/>
            </a:endParaRPr>
          </a:p>
          <a:p>
            <a:pPr indent="0" lvl="0" marL="0" rtl="0" algn="l">
              <a:spcBef>
                <a:spcPts val="600"/>
              </a:spcBef>
              <a:spcAft>
                <a:spcPts val="0"/>
              </a:spcAft>
              <a:buNone/>
            </a:pPr>
            <a:r>
              <a:rPr lang="ja" sz="1800">
                <a:solidFill>
                  <a:srgbClr val="FFFFFF"/>
                </a:solidFill>
                <a:latin typeface="Meiryo"/>
                <a:ea typeface="Meiryo"/>
                <a:cs typeface="Meiryo"/>
                <a:sym typeface="Meiryo"/>
              </a:rPr>
              <a:t>→ </a:t>
            </a:r>
            <a:r>
              <a:rPr lang="ja" sz="1800">
                <a:solidFill>
                  <a:srgbClr val="FFFFFF"/>
                </a:solidFill>
                <a:latin typeface="Meiryo"/>
                <a:ea typeface="Meiryo"/>
                <a:cs typeface="Meiryo"/>
                <a:sym typeface="Meiryo"/>
              </a:rPr>
              <a:t>後はそれに伴う必要な知識の補足/一部応用例などについて触れてみる。</a:t>
            </a:r>
            <a:endParaRPr sz="1800">
              <a:solidFill>
                <a:srgbClr val="FFFFFF"/>
              </a:solidFill>
              <a:latin typeface="Meiryo"/>
              <a:ea typeface="Meiryo"/>
              <a:cs typeface="Meiryo"/>
              <a:sym typeface="Meiryo"/>
            </a:endParaRPr>
          </a:p>
          <a:p>
            <a:pPr indent="457200" lvl="0" marL="0" rtl="0" algn="l">
              <a:spcBef>
                <a:spcPts val="600"/>
              </a:spcBef>
              <a:spcAft>
                <a:spcPts val="0"/>
              </a:spcAft>
              <a:buNone/>
            </a:pPr>
            <a:r>
              <a:t/>
            </a:r>
            <a:endParaRPr sz="600">
              <a:solidFill>
                <a:srgbClr val="FFFFFF"/>
              </a:solidFill>
              <a:latin typeface="Meiryo"/>
              <a:ea typeface="Meiryo"/>
              <a:cs typeface="Meiryo"/>
              <a:sym typeface="Meiryo"/>
            </a:endParaRPr>
          </a:p>
          <a:p>
            <a:pPr indent="0" lvl="0" marL="0" rtl="0" algn="l">
              <a:spcBef>
                <a:spcPts val="600"/>
              </a:spcBef>
              <a:spcAft>
                <a:spcPts val="0"/>
              </a:spcAft>
              <a:buNone/>
            </a:pPr>
            <a:r>
              <a:t/>
            </a:r>
            <a:endParaRPr sz="1800">
              <a:solidFill>
                <a:srgbClr val="FFFFFF"/>
              </a:solidFill>
              <a:latin typeface="Meiryo"/>
              <a:ea typeface="Meiryo"/>
              <a:cs typeface="Meiryo"/>
              <a:sym typeface="Meiryo"/>
            </a:endParaRPr>
          </a:p>
          <a:p>
            <a:pPr indent="0" lvl="0" marL="0" rtl="0" algn="l">
              <a:spcBef>
                <a:spcPts val="600"/>
              </a:spcBef>
              <a:spcAft>
                <a:spcPts val="0"/>
              </a:spcAft>
              <a:buNone/>
            </a:pPr>
            <a:r>
              <a:rPr lang="ja" sz="2000">
                <a:solidFill>
                  <a:srgbClr val="FFFFFF"/>
                </a:solidFill>
                <a:latin typeface="Meiryo"/>
                <a:ea typeface="Meiryo"/>
                <a:cs typeface="Meiryo"/>
                <a:sym typeface="Meiryo"/>
              </a:rPr>
              <a:t>・ 最近であればそこまで意識しなくても良い所かもしれないが、</a:t>
            </a:r>
            <a:br>
              <a:rPr lang="ja" sz="2000">
                <a:solidFill>
                  <a:srgbClr val="FFFFFF"/>
                </a:solidFill>
                <a:latin typeface="Meiryo"/>
                <a:ea typeface="Meiryo"/>
                <a:cs typeface="Meiryo"/>
                <a:sym typeface="Meiryo"/>
              </a:rPr>
            </a:br>
            <a:r>
              <a:rPr lang="ja" sz="2000">
                <a:solidFill>
                  <a:srgbClr val="FFFFFF"/>
                </a:solidFill>
                <a:latin typeface="Meiryo"/>
                <a:ea typeface="Meiryo"/>
                <a:cs typeface="Meiryo"/>
                <a:sym typeface="Meiryo"/>
              </a:rPr>
              <a:t>　 知っておくと処理を追う際などに何かしら役立つかもしれない。</a:t>
            </a:r>
            <a:endParaRPr sz="2000">
              <a:solidFill>
                <a:srgbClr val="FFFFFF"/>
              </a:solidFill>
              <a:latin typeface="Meiryo"/>
              <a:ea typeface="Meiryo"/>
              <a:cs typeface="Meiryo"/>
              <a:sym typeface="Meiryo"/>
            </a:endParaRPr>
          </a:p>
          <a:p>
            <a:pPr indent="0" lvl="0" marL="0" rtl="0" algn="l">
              <a:spcBef>
                <a:spcPts val="600"/>
              </a:spcBef>
              <a:spcAft>
                <a:spcPts val="0"/>
              </a:spcAft>
              <a:buNone/>
            </a:pPr>
            <a:r>
              <a:t/>
            </a:r>
            <a:endParaRPr sz="600">
              <a:solidFill>
                <a:srgbClr val="FFFFFF"/>
              </a:solidFill>
              <a:latin typeface="Meiryo"/>
              <a:ea typeface="Meiryo"/>
              <a:cs typeface="Meiryo"/>
              <a:sym typeface="Meiryo"/>
            </a:endParaRPr>
          </a:p>
          <a:p>
            <a:pPr indent="0" lvl="0" marL="0" rtl="0" algn="l">
              <a:spcBef>
                <a:spcPts val="600"/>
              </a:spcBef>
              <a:spcAft>
                <a:spcPts val="0"/>
              </a:spcAft>
              <a:buNone/>
            </a:pPr>
            <a:r>
              <a:rPr lang="ja" sz="2000">
                <a:solidFill>
                  <a:srgbClr val="FFFFFF"/>
                </a:solidFill>
                <a:latin typeface="Meiryo"/>
                <a:ea typeface="Meiryo"/>
                <a:cs typeface="Meiryo"/>
                <a:sym typeface="Meiryo"/>
              </a:rPr>
              <a:t>・ </a:t>
            </a:r>
            <a:r>
              <a:rPr lang="ja" sz="2000" u="sng">
                <a:solidFill>
                  <a:srgbClr val="FFFFFF"/>
                </a:solidFill>
                <a:latin typeface="Meiryo"/>
                <a:ea typeface="Meiryo"/>
                <a:cs typeface="Meiryo"/>
                <a:sym typeface="Meiryo"/>
              </a:rPr>
              <a:t>全体的に初学者向けの内容を想定。</a:t>
            </a:r>
            <a:endParaRPr sz="2000" u="sng">
              <a:solidFill>
                <a:srgbClr val="FFFFFF"/>
              </a:solidFill>
              <a:latin typeface="Meiryo"/>
              <a:ea typeface="Meiryo"/>
              <a:cs typeface="Meiryo"/>
              <a:sym typeface="Meiryo"/>
            </a:endParaRPr>
          </a:p>
          <a:p>
            <a:pPr indent="0" lvl="0" marL="0" rtl="0" algn="l">
              <a:spcBef>
                <a:spcPts val="600"/>
              </a:spcBef>
              <a:spcAft>
                <a:spcPts val="0"/>
              </a:spcAft>
              <a:buNone/>
            </a:pPr>
            <a:r>
              <a:rPr lang="ja">
                <a:solidFill>
                  <a:srgbClr val="CCCCCC"/>
                </a:solidFill>
                <a:latin typeface="Meiryo"/>
                <a:ea typeface="Meiryo"/>
                <a:cs typeface="Meiryo"/>
                <a:sym typeface="Meiryo"/>
              </a:rPr>
              <a:t>※故に特にこれと言った応用テクの解説などは無いので知っている方には退屈な内容かもしれず。。</a:t>
            </a:r>
            <a:endParaRPr>
              <a:solidFill>
                <a:srgbClr val="CCCCCC"/>
              </a:solidFill>
              <a:latin typeface="Meiryo"/>
              <a:ea typeface="Meiryo"/>
              <a:cs typeface="Meiryo"/>
              <a:sym typeface="Meiry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X軸回転行列</a:t>
            </a:r>
            <a:endParaRPr b="1" sz="3600">
              <a:solidFill>
                <a:srgbClr val="FFFFFF"/>
              </a:solidFill>
              <a:latin typeface="Meiryo"/>
              <a:ea typeface="Meiryo"/>
              <a:cs typeface="Meiryo"/>
              <a:sym typeface="Meiryo"/>
            </a:endParaRPr>
          </a:p>
        </p:txBody>
      </p:sp>
      <p:pic>
        <p:nvPicPr>
          <p:cNvPr id="265" name="Google Shape;265;p42"/>
          <p:cNvPicPr preferRelativeResize="0"/>
          <p:nvPr/>
        </p:nvPicPr>
        <p:blipFill>
          <a:blip r:embed="rId3">
            <a:alphaModFix/>
          </a:blip>
          <a:stretch>
            <a:fillRect/>
          </a:stretch>
        </p:blipFill>
        <p:spPr>
          <a:xfrm>
            <a:off x="457198" y="1063373"/>
            <a:ext cx="3397000" cy="2737538"/>
          </a:xfrm>
          <a:prstGeom prst="rect">
            <a:avLst/>
          </a:prstGeom>
          <a:noFill/>
          <a:ln>
            <a:noFill/>
          </a:ln>
        </p:spPr>
      </p:pic>
      <p:pic>
        <p:nvPicPr>
          <p:cNvPr id="266" name="Google Shape;266;p42"/>
          <p:cNvPicPr preferRelativeResize="0"/>
          <p:nvPr/>
        </p:nvPicPr>
        <p:blipFill>
          <a:blip r:embed="rId4">
            <a:alphaModFix/>
          </a:blip>
          <a:stretch>
            <a:fillRect/>
          </a:stretch>
        </p:blipFill>
        <p:spPr>
          <a:xfrm>
            <a:off x="1007700" y="3944160"/>
            <a:ext cx="2295995" cy="1037790"/>
          </a:xfrm>
          <a:prstGeom prst="rect">
            <a:avLst/>
          </a:prstGeom>
          <a:noFill/>
          <a:ln>
            <a:noFill/>
          </a:ln>
        </p:spPr>
      </p:pic>
      <p:pic>
        <p:nvPicPr>
          <p:cNvPr id="267" name="Google Shape;267;p42"/>
          <p:cNvPicPr preferRelativeResize="0"/>
          <p:nvPr/>
        </p:nvPicPr>
        <p:blipFill>
          <a:blip r:embed="rId5">
            <a:alphaModFix/>
          </a:blip>
          <a:stretch>
            <a:fillRect/>
          </a:stretch>
        </p:blipFill>
        <p:spPr>
          <a:xfrm>
            <a:off x="4006598" y="1095691"/>
            <a:ext cx="4985001" cy="29521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4006600" y="1095700"/>
            <a:ext cx="4985000" cy="2952110"/>
          </a:xfrm>
          <a:prstGeom prst="rect">
            <a:avLst/>
          </a:prstGeom>
          <a:noFill/>
          <a:ln>
            <a:noFill/>
          </a:ln>
        </p:spPr>
      </p:pic>
      <p:pic>
        <p:nvPicPr>
          <p:cNvPr id="273" name="Google Shape;273;p43"/>
          <p:cNvPicPr preferRelativeResize="0"/>
          <p:nvPr/>
        </p:nvPicPr>
        <p:blipFill>
          <a:blip r:embed="rId4">
            <a:alphaModFix/>
          </a:blip>
          <a:stretch>
            <a:fillRect/>
          </a:stretch>
        </p:blipFill>
        <p:spPr>
          <a:xfrm>
            <a:off x="1007701" y="3944150"/>
            <a:ext cx="2240901" cy="1037800"/>
          </a:xfrm>
          <a:prstGeom prst="rect">
            <a:avLst/>
          </a:prstGeom>
          <a:noFill/>
          <a:ln>
            <a:noFill/>
          </a:ln>
        </p:spPr>
      </p:pic>
      <p:pic>
        <p:nvPicPr>
          <p:cNvPr id="274" name="Google Shape;274;p43"/>
          <p:cNvPicPr preferRelativeResize="0"/>
          <p:nvPr/>
        </p:nvPicPr>
        <p:blipFill>
          <a:blip r:embed="rId5">
            <a:alphaModFix/>
          </a:blip>
          <a:stretch>
            <a:fillRect/>
          </a:stretch>
        </p:blipFill>
        <p:spPr>
          <a:xfrm>
            <a:off x="457200" y="1063375"/>
            <a:ext cx="3397000" cy="2740506"/>
          </a:xfrm>
          <a:prstGeom prst="rect">
            <a:avLst/>
          </a:prstGeom>
          <a:noFill/>
          <a:ln>
            <a:noFill/>
          </a:ln>
        </p:spPr>
      </p:pic>
      <p:sp>
        <p:nvSpPr>
          <p:cNvPr id="275" name="Google Shape;275;p43"/>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Y</a:t>
            </a:r>
            <a:r>
              <a:rPr b="1" lang="ja" sz="3600">
                <a:solidFill>
                  <a:schemeClr val="dk1"/>
                </a:solidFill>
                <a:latin typeface="Meiryo"/>
                <a:ea typeface="Meiryo"/>
                <a:cs typeface="Meiryo"/>
                <a:sym typeface="Meiryo"/>
              </a:rPr>
              <a:t>軸回転行列</a:t>
            </a:r>
            <a:endParaRPr b="1" sz="3600">
              <a:solidFill>
                <a:srgbClr val="FFFFFF"/>
              </a:solidFill>
              <a:latin typeface="Meiryo"/>
              <a:ea typeface="Meiryo"/>
              <a:cs typeface="Meiryo"/>
              <a:sym typeface="Meiry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4006600" y="1095700"/>
            <a:ext cx="4985000" cy="2952107"/>
          </a:xfrm>
          <a:prstGeom prst="rect">
            <a:avLst/>
          </a:prstGeom>
          <a:noFill/>
          <a:ln>
            <a:noFill/>
          </a:ln>
        </p:spPr>
      </p:pic>
      <p:pic>
        <p:nvPicPr>
          <p:cNvPr id="281" name="Google Shape;281;p44"/>
          <p:cNvPicPr preferRelativeResize="0"/>
          <p:nvPr/>
        </p:nvPicPr>
        <p:blipFill>
          <a:blip r:embed="rId4">
            <a:alphaModFix/>
          </a:blip>
          <a:stretch>
            <a:fillRect/>
          </a:stretch>
        </p:blipFill>
        <p:spPr>
          <a:xfrm>
            <a:off x="1007700" y="3944150"/>
            <a:ext cx="2384075" cy="1037800"/>
          </a:xfrm>
          <a:prstGeom prst="rect">
            <a:avLst/>
          </a:prstGeom>
          <a:noFill/>
          <a:ln>
            <a:noFill/>
          </a:ln>
        </p:spPr>
      </p:pic>
      <p:pic>
        <p:nvPicPr>
          <p:cNvPr id="282" name="Google Shape;282;p44"/>
          <p:cNvPicPr preferRelativeResize="0"/>
          <p:nvPr/>
        </p:nvPicPr>
        <p:blipFill>
          <a:blip r:embed="rId5">
            <a:alphaModFix/>
          </a:blip>
          <a:stretch>
            <a:fillRect/>
          </a:stretch>
        </p:blipFill>
        <p:spPr>
          <a:xfrm>
            <a:off x="457200" y="1063375"/>
            <a:ext cx="3381253" cy="2740500"/>
          </a:xfrm>
          <a:prstGeom prst="rect">
            <a:avLst/>
          </a:prstGeom>
          <a:noFill/>
          <a:ln>
            <a:noFill/>
          </a:ln>
        </p:spPr>
      </p:pic>
      <p:sp>
        <p:nvSpPr>
          <p:cNvPr id="283" name="Google Shape;283;p44"/>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Z</a:t>
            </a:r>
            <a:r>
              <a:rPr b="1" lang="ja" sz="3600">
                <a:solidFill>
                  <a:schemeClr val="dk1"/>
                </a:solidFill>
                <a:latin typeface="Meiryo"/>
                <a:ea typeface="Meiryo"/>
                <a:cs typeface="Meiryo"/>
                <a:sym typeface="Meiryo"/>
              </a:rPr>
              <a:t>軸回転行列</a:t>
            </a:r>
            <a:endParaRPr b="1" sz="3600">
              <a:solidFill>
                <a:srgbClr val="FFFFFF"/>
              </a:solidFill>
              <a:latin typeface="Meiryo"/>
              <a:ea typeface="Meiryo"/>
              <a:cs typeface="Meiryo"/>
              <a:sym typeface="Meiryo"/>
            </a:endParaRPr>
          </a:p>
        </p:txBody>
      </p:sp>
      <p:sp>
        <p:nvSpPr>
          <p:cNvPr id="284" name="Google Shape;284;p44"/>
          <p:cNvSpPr txBox="1"/>
          <p:nvPr/>
        </p:nvSpPr>
        <p:spPr>
          <a:xfrm>
            <a:off x="4006600" y="4213950"/>
            <a:ext cx="4563600" cy="7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a:solidFill>
                  <a:srgbClr val="FFFF00"/>
                </a:solidFill>
                <a:latin typeface="Meiryo"/>
                <a:ea typeface="Meiryo"/>
                <a:cs typeface="Meiryo"/>
                <a:sym typeface="Meiryo"/>
              </a:rPr>
              <a:t>※ </a:t>
            </a:r>
            <a:r>
              <a:rPr b="1" lang="ja">
                <a:solidFill>
                  <a:srgbClr val="FFFF00"/>
                </a:solidFill>
                <a:latin typeface="Meiryo"/>
                <a:ea typeface="Meiryo"/>
                <a:cs typeface="Meiryo"/>
                <a:sym typeface="Meiryo"/>
              </a:rPr>
              <a:t>回転行列を一通り説明したが、</a:t>
            </a:r>
            <a:endParaRPr b="1">
              <a:solidFill>
                <a:srgbClr val="FFFF00"/>
              </a:solidFill>
              <a:latin typeface="Meiryo"/>
              <a:ea typeface="Meiryo"/>
              <a:cs typeface="Meiryo"/>
              <a:sym typeface="Meiryo"/>
            </a:endParaRPr>
          </a:p>
          <a:p>
            <a:pPr indent="0" lvl="0" marL="0" rtl="0" algn="l">
              <a:lnSpc>
                <a:spcPct val="115000"/>
              </a:lnSpc>
              <a:spcBef>
                <a:spcPts val="0"/>
              </a:spcBef>
              <a:spcAft>
                <a:spcPts val="0"/>
              </a:spcAft>
              <a:buNone/>
            </a:pPr>
            <a:r>
              <a:rPr b="1" lang="ja">
                <a:solidFill>
                  <a:srgbClr val="FFFF00"/>
                </a:solidFill>
                <a:latin typeface="Meiryo"/>
                <a:ea typeface="Meiryo"/>
                <a:cs typeface="Meiryo"/>
                <a:sym typeface="Meiryo"/>
              </a:rPr>
              <a:t>　 Quaternionを回転行列に変換して使う手もある。</a:t>
            </a:r>
            <a:endParaRPr b="1">
              <a:solidFill>
                <a:srgbClr val="FFFF00"/>
              </a:solidFill>
              <a:latin typeface="Meiryo"/>
              <a:ea typeface="Meiryo"/>
              <a:cs typeface="Meiryo"/>
              <a:sym typeface="Meiry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nvSpPr>
        <p:spPr>
          <a:xfrm>
            <a:off x="4082275" y="232350"/>
            <a:ext cx="4949700" cy="467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「拡縮 → 回転 → 移動」の順番で</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掛けていくことで纏めることも出来る。</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u="sng">
                <a:solidFill>
                  <a:srgbClr val="FFFFFF"/>
                </a:solidFill>
                <a:latin typeface="Meiryo"/>
                <a:ea typeface="Meiryo"/>
                <a:cs typeface="Meiryo"/>
                <a:sym typeface="Meiryo"/>
              </a:rPr>
              <a:t>→順番は大事。</a:t>
            </a:r>
            <a:endParaRPr b="1" sz="2000" u="sng">
              <a:solidFill>
                <a:srgbClr val="FFFFFF"/>
              </a:solidFill>
              <a:latin typeface="Meiryo"/>
              <a:ea typeface="Meiryo"/>
              <a:cs typeface="Meiryo"/>
              <a:sym typeface="Meiryo"/>
            </a:endParaRPr>
          </a:p>
        </p:txBody>
      </p:sp>
      <p:pic>
        <p:nvPicPr>
          <p:cNvPr id="290" name="Google Shape;290;p45"/>
          <p:cNvPicPr preferRelativeResize="0"/>
          <p:nvPr/>
        </p:nvPicPr>
        <p:blipFill>
          <a:blip r:embed="rId3">
            <a:alphaModFix/>
          </a:blip>
          <a:stretch>
            <a:fillRect/>
          </a:stretch>
        </p:blipFill>
        <p:spPr>
          <a:xfrm>
            <a:off x="1089700" y="152400"/>
            <a:ext cx="1884302" cy="48387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6"/>
          <p:cNvSpPr txBox="1"/>
          <p:nvPr/>
        </p:nvSpPr>
        <p:spPr>
          <a:xfrm>
            <a:off x="4082275" y="232350"/>
            <a:ext cx="5259600" cy="467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「拡縮 → 回転 → 移動」の順番で</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掛けていくことで纏めることも出来る。</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u="sng">
                <a:solidFill>
                  <a:srgbClr val="FFFFFF"/>
                </a:solidFill>
                <a:latin typeface="Meiryo"/>
                <a:ea typeface="Meiryo"/>
                <a:cs typeface="Meiryo"/>
                <a:sym typeface="Meiryo"/>
              </a:rPr>
              <a:t>→順番は大事。</a:t>
            </a:r>
            <a:endParaRPr b="1" sz="2000" u="sng">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2000" u="sng">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00"/>
                </a:solidFill>
                <a:latin typeface="Meiryo"/>
                <a:ea typeface="Meiryo"/>
                <a:cs typeface="Meiryo"/>
                <a:sym typeface="Meiryo"/>
              </a:rPr>
              <a:t>※ </a:t>
            </a:r>
            <a:r>
              <a:rPr b="1" lang="ja" sz="2000">
                <a:solidFill>
                  <a:srgbClr val="FFFF00"/>
                </a:solidFill>
                <a:latin typeface="Meiryo"/>
                <a:ea typeface="Meiryo"/>
                <a:cs typeface="Meiryo"/>
                <a:sym typeface="Meiryo"/>
              </a:rPr>
              <a:t>注意点 ～行優先と列優先について～</a:t>
            </a:r>
            <a:endParaRPr b="1" sz="2000">
              <a:solidFill>
                <a:srgbClr val="FFFF00"/>
              </a:solidFill>
              <a:latin typeface="Meiryo"/>
              <a:ea typeface="Meiryo"/>
              <a:cs typeface="Meiryo"/>
              <a:sym typeface="Meiryo"/>
            </a:endParaRPr>
          </a:p>
          <a:p>
            <a:pPr indent="0" lvl="0" marL="0" rtl="0" algn="l">
              <a:lnSpc>
                <a:spcPct val="100000"/>
              </a:lnSpc>
              <a:spcBef>
                <a:spcPts val="600"/>
              </a:spcBef>
              <a:spcAft>
                <a:spcPts val="0"/>
              </a:spcAft>
              <a:buNone/>
            </a:pPr>
            <a:r>
              <a:rPr lang="ja" sz="1600">
                <a:solidFill>
                  <a:srgbClr val="FFFFFF"/>
                </a:solidFill>
                <a:latin typeface="Meiryo"/>
                <a:ea typeface="Meiryo"/>
                <a:cs typeface="Meiryo"/>
                <a:sym typeface="Meiryo"/>
              </a:rPr>
              <a:t>UnityはScript(C#)側は列優先となっているが、</a:t>
            </a:r>
            <a:br>
              <a:rPr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Shaderの方は行優先となっている模様。</a:t>
            </a:r>
            <a:br>
              <a:rPr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 例えばコンストラクタで行列を初期化する時の</a:t>
            </a:r>
            <a:br>
              <a:rPr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　 引数の順番は行優先準拠。</a:t>
            </a:r>
            <a:endParaRPr sz="1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a:solidFill>
                  <a:srgbClr val="FFFF00"/>
                </a:solidFill>
                <a:latin typeface="Meiryo"/>
                <a:ea typeface="Meiryo"/>
                <a:cs typeface="Meiryo"/>
                <a:sym typeface="Meiryo"/>
              </a:rPr>
              <a:t>但し計算自体は列ベクトル想定で行う必要がある。</a:t>
            </a:r>
            <a:br>
              <a:rPr b="1" lang="ja" sz="1600">
                <a:solidFill>
                  <a:srgbClr val="FFFF00"/>
                </a:solidFill>
                <a:latin typeface="Meiryo"/>
                <a:ea typeface="Meiryo"/>
                <a:cs typeface="Meiryo"/>
                <a:sym typeface="Meiryo"/>
              </a:rPr>
            </a:br>
            <a:r>
              <a:rPr b="1" lang="ja" sz="1600">
                <a:solidFill>
                  <a:srgbClr val="FFFF00"/>
                </a:solidFill>
                <a:latin typeface="Meiryo"/>
                <a:ea typeface="Meiryo"/>
                <a:cs typeface="Meiryo"/>
                <a:sym typeface="Meiryo"/>
              </a:rPr>
              <a:t>→その為に「行列 x ベクトル」で掛けている。</a:t>
            </a:r>
            <a:endParaRPr b="1" sz="1600">
              <a:solidFill>
                <a:srgbClr val="FFFF00"/>
              </a:solidFill>
              <a:latin typeface="Meiryo"/>
              <a:ea typeface="Meiryo"/>
              <a:cs typeface="Meiryo"/>
              <a:sym typeface="Meiryo"/>
            </a:endParaRPr>
          </a:p>
          <a:p>
            <a:pPr indent="0" lvl="0" marL="0" rtl="0" algn="l">
              <a:lnSpc>
                <a:spcPct val="100000"/>
              </a:lnSpc>
              <a:spcBef>
                <a:spcPts val="600"/>
              </a:spcBef>
              <a:spcAft>
                <a:spcPts val="0"/>
              </a:spcAft>
              <a:buNone/>
            </a:pPr>
            <a:r>
              <a:t/>
            </a:r>
            <a:endParaRPr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600">
                <a:solidFill>
                  <a:srgbClr val="FFFFFF"/>
                </a:solidFill>
                <a:latin typeface="Meiryo"/>
                <a:ea typeface="Meiryo"/>
                <a:cs typeface="Meiryo"/>
                <a:sym typeface="Meiryo"/>
              </a:rPr>
              <a:t>参考 : </a:t>
            </a:r>
            <a:r>
              <a:rPr b="1" lang="ja" sz="1600" u="sng">
                <a:solidFill>
                  <a:schemeClr val="hlink"/>
                </a:solidFill>
                <a:latin typeface="Meiryo"/>
                <a:ea typeface="Meiryo"/>
                <a:cs typeface="Meiryo"/>
                <a:sym typeface="Meiryo"/>
                <a:hlinkClick r:id="rId3"/>
              </a:rPr>
              <a:t>空間とプラットフォームの狭間で </a:t>
            </a:r>
            <a:br>
              <a:rPr b="1" lang="ja" sz="1600" u="sng">
                <a:solidFill>
                  <a:schemeClr val="hlink"/>
                </a:solidFill>
                <a:latin typeface="Meiryo"/>
                <a:ea typeface="Meiryo"/>
                <a:cs typeface="Meiryo"/>
                <a:sym typeface="Meiryo"/>
                <a:hlinkClick r:id="rId4"/>
              </a:rPr>
            </a:br>
            <a:r>
              <a:rPr b="1" lang="ja" sz="1600">
                <a:solidFill>
                  <a:schemeClr val="hlink"/>
                </a:solidFill>
                <a:uFill>
                  <a:noFill/>
                </a:uFill>
                <a:latin typeface="Meiryo"/>
                <a:ea typeface="Meiryo"/>
                <a:cs typeface="Meiryo"/>
                <a:sym typeface="Meiryo"/>
                <a:hlinkClick r:id="rId5"/>
              </a:rPr>
              <a:t>　　   </a:t>
            </a:r>
            <a:r>
              <a:rPr b="1" lang="ja" sz="1600" u="sng">
                <a:solidFill>
                  <a:schemeClr val="hlink"/>
                </a:solidFill>
                <a:latin typeface="Meiryo"/>
                <a:ea typeface="Meiryo"/>
                <a:cs typeface="Meiryo"/>
                <a:sym typeface="Meiryo"/>
                <a:hlinkClick r:id="rId6"/>
              </a:rPr>
              <a:t>– Unityの座標変換にまつわるお話 –</a:t>
            </a:r>
            <a:endParaRPr sz="1600">
              <a:solidFill>
                <a:srgbClr val="FFFFFF"/>
              </a:solidFill>
              <a:latin typeface="Meiryo"/>
              <a:ea typeface="Meiryo"/>
              <a:cs typeface="Meiryo"/>
              <a:sym typeface="Meiryo"/>
            </a:endParaRPr>
          </a:p>
        </p:txBody>
      </p:sp>
      <p:pic>
        <p:nvPicPr>
          <p:cNvPr id="296" name="Google Shape;296;p46"/>
          <p:cNvPicPr preferRelativeResize="0"/>
          <p:nvPr/>
        </p:nvPicPr>
        <p:blipFill>
          <a:blip r:embed="rId7">
            <a:alphaModFix/>
          </a:blip>
          <a:stretch>
            <a:fillRect/>
          </a:stretch>
        </p:blipFill>
        <p:spPr>
          <a:xfrm>
            <a:off x="1089700" y="152400"/>
            <a:ext cx="1884302"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7"/>
          <p:cNvSpPr txBox="1"/>
          <p:nvPr/>
        </p:nvSpPr>
        <p:spPr>
          <a:xfrm>
            <a:off x="4082275" y="232350"/>
            <a:ext cx="5061600" cy="467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「拡縮 → 回転 → 移動」の順番で</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掛けていくことで纏めることも出来る。</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u="sng">
                <a:solidFill>
                  <a:srgbClr val="FFFFFF"/>
                </a:solidFill>
                <a:latin typeface="Meiryo"/>
                <a:ea typeface="Meiryo"/>
                <a:cs typeface="Meiryo"/>
                <a:sym typeface="Meiryo"/>
              </a:rPr>
              <a:t>→順番は大事。</a:t>
            </a:r>
            <a:endParaRPr b="1" sz="2000" u="sng">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2000" u="sng">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 余談</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600">
                <a:solidFill>
                  <a:srgbClr val="FFFFFF"/>
                </a:solidFill>
                <a:latin typeface="Meiryo"/>
                <a:ea typeface="Meiryo"/>
                <a:cs typeface="Meiryo"/>
                <a:sym typeface="Meiryo"/>
              </a:rPr>
              <a:t>主にECS &amp; JobSystem辺りで</a:t>
            </a:r>
            <a:br>
              <a:rPr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使われるであろう</a:t>
            </a:r>
            <a:r>
              <a:rPr b="1" lang="ja" sz="1600">
                <a:solidFill>
                  <a:srgbClr val="FFFFFF"/>
                </a:solidFill>
                <a:latin typeface="Meiryo"/>
                <a:ea typeface="Meiryo"/>
                <a:cs typeface="Meiryo"/>
                <a:sym typeface="Meiryo"/>
              </a:rPr>
              <a:t>「Unity.Mathematics」</a:t>
            </a:r>
            <a:br>
              <a:rPr b="1"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と言うライブラリがあるが、</a:t>
            </a:r>
            <a:br>
              <a:rPr lang="ja" sz="1600">
                <a:solidFill>
                  <a:srgbClr val="FFFFFF"/>
                </a:solidFill>
                <a:latin typeface="Meiryo"/>
                <a:ea typeface="Meiryo"/>
                <a:cs typeface="Meiryo"/>
                <a:sym typeface="Meiryo"/>
              </a:rPr>
            </a:br>
            <a:r>
              <a:rPr lang="ja" sz="1600" u="sng">
                <a:solidFill>
                  <a:srgbClr val="FFFFFF"/>
                </a:solidFill>
                <a:latin typeface="Meiryo"/>
                <a:ea typeface="Meiryo"/>
                <a:cs typeface="Meiryo"/>
                <a:sym typeface="Meiryo"/>
              </a:rPr>
              <a:t>こちらは今でこそ列優先想定ではあるが</a:t>
            </a:r>
            <a:br>
              <a:rPr lang="ja" sz="1600" u="sng">
                <a:solidFill>
                  <a:srgbClr val="FFFFFF"/>
                </a:solidFill>
                <a:latin typeface="Meiryo"/>
                <a:ea typeface="Meiryo"/>
                <a:cs typeface="Meiryo"/>
                <a:sym typeface="Meiryo"/>
              </a:rPr>
            </a:br>
            <a:r>
              <a:rPr lang="ja" sz="1600" u="sng">
                <a:solidFill>
                  <a:srgbClr val="FFFFFF"/>
                </a:solidFill>
                <a:latin typeface="Meiryo"/>
                <a:ea typeface="Meiryo"/>
                <a:cs typeface="Meiryo"/>
                <a:sym typeface="Meiryo"/>
              </a:rPr>
              <a:t>古いバージョンだと行優先だったりする。</a:t>
            </a:r>
            <a:br>
              <a:rPr lang="ja" sz="18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 シェーダーには関係のない話にはなるが、</a:t>
            </a:r>
            <a:br>
              <a:rPr lang="ja" sz="1600">
                <a:solidFill>
                  <a:srgbClr val="FFFFFF"/>
                </a:solidFill>
                <a:latin typeface="Meiryo"/>
                <a:ea typeface="Meiryo"/>
                <a:cs typeface="Meiryo"/>
                <a:sym typeface="Meiryo"/>
              </a:rPr>
            </a:br>
            <a:r>
              <a:rPr lang="ja" sz="1600">
                <a:solidFill>
                  <a:srgbClr val="FFFFFF"/>
                </a:solidFill>
                <a:latin typeface="Meiryo"/>
                <a:ea typeface="Meiryo"/>
                <a:cs typeface="Meiryo"/>
                <a:sym typeface="Meiryo"/>
              </a:rPr>
              <a:t>　 古いサンプルを動かしたり移植する際には注意。</a:t>
            </a:r>
            <a:endParaRPr sz="1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600">
                <a:solidFill>
                  <a:srgbClr val="FFFFFF"/>
                </a:solidFill>
                <a:latin typeface="Meiryo"/>
                <a:ea typeface="Meiryo"/>
                <a:cs typeface="Meiryo"/>
                <a:sym typeface="Meiryo"/>
              </a:rPr>
              <a:t>(※思想をshader言語に合わせるため?)</a:t>
            </a:r>
            <a:endParaRPr sz="1600">
              <a:solidFill>
                <a:srgbClr val="FFFFFF"/>
              </a:solidFill>
              <a:latin typeface="Meiryo"/>
              <a:ea typeface="Meiryo"/>
              <a:cs typeface="Meiryo"/>
              <a:sym typeface="Meiryo"/>
            </a:endParaRPr>
          </a:p>
        </p:txBody>
      </p:sp>
      <p:pic>
        <p:nvPicPr>
          <p:cNvPr id="302" name="Google Shape;302;p47"/>
          <p:cNvPicPr preferRelativeResize="0"/>
          <p:nvPr/>
        </p:nvPicPr>
        <p:blipFill>
          <a:blip r:embed="rId3">
            <a:alphaModFix/>
          </a:blip>
          <a:stretch>
            <a:fillRect/>
          </a:stretch>
        </p:blipFill>
        <p:spPr>
          <a:xfrm>
            <a:off x="1089700" y="152400"/>
            <a:ext cx="1884302" cy="48387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8"/>
          <p:cNvPicPr preferRelativeResize="0"/>
          <p:nvPr/>
        </p:nvPicPr>
        <p:blipFill>
          <a:blip r:embed="rId3">
            <a:alphaModFix/>
          </a:blip>
          <a:stretch>
            <a:fillRect/>
          </a:stretch>
        </p:blipFill>
        <p:spPr>
          <a:xfrm>
            <a:off x="457200" y="1200150"/>
            <a:ext cx="4116848" cy="3766350"/>
          </a:xfrm>
          <a:prstGeom prst="rect">
            <a:avLst/>
          </a:prstGeom>
          <a:noFill/>
          <a:ln>
            <a:noFill/>
          </a:ln>
        </p:spPr>
      </p:pic>
      <p:sp>
        <p:nvSpPr>
          <p:cNvPr id="308" name="Google Shape;308;p4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補足</a:t>
            </a:r>
            <a:endParaRPr b="1" sz="3600">
              <a:solidFill>
                <a:srgbClr val="FFFFFF"/>
              </a:solidFill>
              <a:latin typeface="Meiryo"/>
              <a:ea typeface="Meiryo"/>
              <a:cs typeface="Meiryo"/>
              <a:sym typeface="Meiryo"/>
            </a:endParaRPr>
          </a:p>
        </p:txBody>
      </p:sp>
      <p:sp>
        <p:nvSpPr>
          <p:cNvPr id="309" name="Google Shape;309;p48"/>
          <p:cNvSpPr txBox="1"/>
          <p:nvPr/>
        </p:nvSpPr>
        <p:spPr>
          <a:xfrm>
            <a:off x="4572000" y="1063375"/>
            <a:ext cx="46185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ちなみに、</a:t>
            </a:r>
            <a:r>
              <a:rPr b="1" lang="ja" sz="1800">
                <a:solidFill>
                  <a:srgbClr val="FFFFFF"/>
                </a:solidFill>
                <a:latin typeface="Meiryo"/>
                <a:ea typeface="Meiryo"/>
                <a:cs typeface="Meiryo"/>
                <a:sym typeface="Meiryo"/>
              </a:rPr>
              <a:t>横の例の様に書くことも可能。</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sz="1600">
              <a:solidFill>
                <a:srgbClr val="FFFFFF"/>
              </a:solidFill>
              <a:latin typeface="Meiryo"/>
              <a:ea typeface="Meiryo"/>
              <a:cs typeface="Meiryo"/>
              <a:sym typeface="Meiryo"/>
            </a:endParaRPr>
          </a:p>
        </p:txBody>
      </p:sp>
      <p:pic>
        <p:nvPicPr>
          <p:cNvPr id="310" name="Google Shape;310;p48"/>
          <p:cNvPicPr preferRelativeResize="0"/>
          <p:nvPr/>
        </p:nvPicPr>
        <p:blipFill>
          <a:blip r:embed="rId4">
            <a:alphaModFix/>
          </a:blip>
          <a:stretch>
            <a:fillRect/>
          </a:stretch>
        </p:blipFill>
        <p:spPr>
          <a:xfrm>
            <a:off x="4716275" y="2571750"/>
            <a:ext cx="4114800" cy="23127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9"/>
          <p:cNvPicPr preferRelativeResize="0"/>
          <p:nvPr/>
        </p:nvPicPr>
        <p:blipFill>
          <a:blip r:embed="rId3">
            <a:alphaModFix/>
          </a:blip>
          <a:stretch>
            <a:fillRect/>
          </a:stretch>
        </p:blipFill>
        <p:spPr>
          <a:xfrm>
            <a:off x="457200" y="1200150"/>
            <a:ext cx="4116848" cy="3766350"/>
          </a:xfrm>
          <a:prstGeom prst="rect">
            <a:avLst/>
          </a:prstGeom>
          <a:noFill/>
          <a:ln>
            <a:noFill/>
          </a:ln>
        </p:spPr>
      </p:pic>
      <p:sp>
        <p:nvSpPr>
          <p:cNvPr id="316" name="Google Shape;316;p49"/>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補足</a:t>
            </a:r>
            <a:endParaRPr b="1" sz="3600">
              <a:solidFill>
                <a:srgbClr val="FFFFFF"/>
              </a:solidFill>
              <a:latin typeface="Meiryo"/>
              <a:ea typeface="Meiryo"/>
              <a:cs typeface="Meiryo"/>
              <a:sym typeface="Meiryo"/>
            </a:endParaRPr>
          </a:p>
        </p:txBody>
      </p:sp>
      <p:sp>
        <p:nvSpPr>
          <p:cNvPr id="317" name="Google Shape;317;p49"/>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600">
                <a:solidFill>
                  <a:srgbClr val="00FFFF"/>
                </a:solidFill>
                <a:latin typeface="Meiryo"/>
                <a:ea typeface="Meiryo"/>
                <a:cs typeface="Meiryo"/>
                <a:sym typeface="Meiryo"/>
              </a:rPr>
              <a:t>「unity_ObjectToWorld」はモデル変換行列</a:t>
            </a:r>
            <a:endParaRPr b="1" sz="1600">
              <a:solidFill>
                <a:srgbClr val="00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横の例ではオブジェクトが持つモデル変換行列の</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値を直接書き換えることで</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動かしたり変形させたりする例。</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a:solidFill>
                  <a:srgbClr val="FFFFFF"/>
                </a:solidFill>
                <a:latin typeface="Meiryo"/>
                <a:ea typeface="Meiryo"/>
                <a:cs typeface="Meiryo"/>
                <a:sym typeface="Meiryo"/>
              </a:rPr>
              <a:t>平行移動は他の変換の影響を受けないので</a:t>
            </a:r>
            <a:br>
              <a:rPr b="1" lang="ja" sz="1600">
                <a:solidFill>
                  <a:srgbClr val="FFFFFF"/>
                </a:solidFill>
                <a:latin typeface="Meiryo"/>
                <a:ea typeface="Meiryo"/>
                <a:cs typeface="Meiryo"/>
                <a:sym typeface="Meiryo"/>
              </a:rPr>
            </a:br>
            <a:r>
              <a:rPr b="1" lang="ja" sz="1600">
                <a:solidFill>
                  <a:srgbClr val="FFFFFF"/>
                </a:solidFill>
                <a:latin typeface="Meiryo"/>
                <a:ea typeface="Meiryo"/>
                <a:cs typeface="Meiryo"/>
                <a:sym typeface="Meiryo"/>
              </a:rPr>
              <a:t>直接代入することで動かすことも可能。</a:t>
            </a:r>
            <a:endParaRPr b="1" sz="1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u="sng">
                <a:solidFill>
                  <a:srgbClr val="FFFF00"/>
                </a:solidFill>
                <a:latin typeface="Meiryo"/>
                <a:ea typeface="Meiryo"/>
                <a:cs typeface="Meiryo"/>
                <a:sym typeface="Meiryo"/>
              </a:rPr>
              <a:t>→ </a:t>
            </a:r>
            <a:r>
              <a:rPr b="1" lang="ja" sz="1600" u="sng">
                <a:solidFill>
                  <a:srgbClr val="FFFF00"/>
                </a:solidFill>
                <a:latin typeface="Meiryo"/>
                <a:ea typeface="Meiryo"/>
                <a:cs typeface="Meiryo"/>
                <a:sym typeface="Meiryo"/>
              </a:rPr>
              <a:t>但しこのやり方は注意する必要がある。</a:t>
            </a:r>
            <a:endParaRPr b="1" sz="1600" u="sng">
              <a:solidFill>
                <a:srgbClr val="FFFF00"/>
              </a:solidFill>
              <a:latin typeface="Meiryo"/>
              <a:ea typeface="Meiryo"/>
              <a:cs typeface="Meiryo"/>
              <a:sym typeface="Meiryo"/>
            </a:endParaRPr>
          </a:p>
          <a:p>
            <a:pPr indent="0" lvl="0" marL="0" rtl="0" algn="l">
              <a:lnSpc>
                <a:spcPct val="100000"/>
              </a:lnSpc>
              <a:spcBef>
                <a:spcPts val="600"/>
              </a:spcBef>
              <a:spcAft>
                <a:spcPts val="0"/>
              </a:spcAft>
              <a:buNone/>
            </a:pPr>
            <a:r>
              <a:rPr b="1" lang="ja" sz="1200">
                <a:solidFill>
                  <a:srgbClr val="FFFF00"/>
                </a:solidFill>
                <a:latin typeface="Meiryo"/>
                <a:ea typeface="Meiryo"/>
                <a:cs typeface="Meiryo"/>
                <a:sym typeface="Meiryo"/>
              </a:rPr>
              <a:t>- transform.positionの値を上書きしているような物なので、</a:t>
            </a:r>
            <a:br>
              <a:rPr b="1" lang="ja" sz="1200">
                <a:solidFill>
                  <a:srgbClr val="FFFF00"/>
                </a:solidFill>
                <a:latin typeface="Meiryo"/>
                <a:ea typeface="Meiryo"/>
                <a:cs typeface="Meiryo"/>
                <a:sym typeface="Meiryo"/>
              </a:rPr>
            </a:br>
            <a:r>
              <a:rPr b="1" lang="ja" sz="1200">
                <a:solidFill>
                  <a:srgbClr val="FFFF00"/>
                </a:solidFill>
                <a:latin typeface="Meiryo"/>
                <a:ea typeface="Meiryo"/>
                <a:cs typeface="Meiryo"/>
                <a:sym typeface="Meiryo"/>
              </a:rPr>
              <a:t>　こちらに値を入れても動かない(様に見えるとも言える)</a:t>
            </a:r>
            <a:endParaRPr b="1" sz="1200">
              <a:solidFill>
                <a:srgbClr val="FFFF00"/>
              </a:solidFill>
              <a:latin typeface="Meiryo"/>
              <a:ea typeface="Meiryo"/>
              <a:cs typeface="Meiryo"/>
              <a:sym typeface="Meiryo"/>
            </a:endParaRPr>
          </a:p>
          <a:p>
            <a:pPr indent="0" lvl="0" marL="0" rtl="0" algn="l">
              <a:lnSpc>
                <a:spcPct val="100000"/>
              </a:lnSpc>
              <a:spcBef>
                <a:spcPts val="600"/>
              </a:spcBef>
              <a:spcAft>
                <a:spcPts val="0"/>
              </a:spcAft>
              <a:buNone/>
            </a:pPr>
            <a:r>
              <a:rPr b="1" lang="ja" sz="1200">
                <a:solidFill>
                  <a:srgbClr val="FFFF00"/>
                </a:solidFill>
                <a:latin typeface="Meiryo"/>
                <a:ea typeface="Meiryo"/>
                <a:cs typeface="Meiryo"/>
                <a:sym typeface="Meiryo"/>
              </a:rPr>
              <a:t>- その上で物によってはカリングが有効となるので</a:t>
            </a:r>
            <a:br>
              <a:rPr b="1" lang="ja" sz="1200">
                <a:solidFill>
                  <a:srgbClr val="FFFF00"/>
                </a:solidFill>
                <a:latin typeface="Meiryo"/>
                <a:ea typeface="Meiryo"/>
                <a:cs typeface="Meiryo"/>
                <a:sym typeface="Meiryo"/>
              </a:rPr>
            </a:br>
            <a:r>
              <a:rPr b="1" lang="ja" sz="1200">
                <a:solidFill>
                  <a:srgbClr val="FFFF00"/>
                </a:solidFill>
                <a:latin typeface="Meiryo"/>
                <a:ea typeface="Meiryo"/>
                <a:cs typeface="Meiryo"/>
                <a:sym typeface="Meiryo"/>
              </a:rPr>
              <a:t>　transform経由でカメラ外に移動すると消えたり。</a:t>
            </a:r>
            <a:endParaRPr b="1" sz="1000">
              <a:solidFill>
                <a:srgbClr val="FFFFFF"/>
              </a:solidFill>
              <a:latin typeface="Meiryo"/>
              <a:ea typeface="Meiryo"/>
              <a:cs typeface="Meiryo"/>
              <a:sym typeface="Meiryo"/>
            </a:endParaRPr>
          </a:p>
        </p:txBody>
      </p:sp>
      <p:cxnSp>
        <p:nvCxnSpPr>
          <p:cNvPr id="318" name="Google Shape;318;p49"/>
          <p:cNvCxnSpPr/>
          <p:nvPr/>
        </p:nvCxnSpPr>
        <p:spPr>
          <a:xfrm flipH="1" rot="10800000">
            <a:off x="627600" y="2279625"/>
            <a:ext cx="2964900" cy="7200"/>
          </a:xfrm>
          <a:prstGeom prst="straightConnector1">
            <a:avLst/>
          </a:prstGeom>
          <a:noFill/>
          <a:ln cap="flat" cmpd="sng" w="28575">
            <a:solidFill>
              <a:srgbClr val="FF0000"/>
            </a:solidFill>
            <a:prstDash val="solid"/>
            <a:round/>
            <a:headEnd len="med" w="med" type="none"/>
            <a:tailEnd len="med" w="med" type="none"/>
          </a:ln>
        </p:spPr>
      </p:cxnSp>
      <p:cxnSp>
        <p:nvCxnSpPr>
          <p:cNvPr id="319" name="Google Shape;319;p49"/>
          <p:cNvCxnSpPr/>
          <p:nvPr/>
        </p:nvCxnSpPr>
        <p:spPr>
          <a:xfrm flipH="1" rot="10800000">
            <a:off x="627600" y="3925300"/>
            <a:ext cx="2964900" cy="7200"/>
          </a:xfrm>
          <a:prstGeom prst="straightConnector1">
            <a:avLst/>
          </a:prstGeom>
          <a:noFill/>
          <a:ln cap="flat" cmpd="sng" w="28575">
            <a:solidFill>
              <a:srgbClr val="FF0000"/>
            </a:solidFill>
            <a:prstDash val="solid"/>
            <a:round/>
            <a:headEnd len="med" w="med" type="none"/>
            <a:tailEnd len="med" w="med" type="none"/>
          </a:ln>
        </p:spPr>
      </p:cxnSp>
      <p:pic>
        <p:nvPicPr>
          <p:cNvPr id="320" name="Google Shape;320;p49"/>
          <p:cNvPicPr preferRelativeResize="0"/>
          <p:nvPr/>
        </p:nvPicPr>
        <p:blipFill>
          <a:blip r:embed="rId4">
            <a:alphaModFix/>
          </a:blip>
          <a:stretch>
            <a:fillRect/>
          </a:stretch>
        </p:blipFill>
        <p:spPr>
          <a:xfrm>
            <a:off x="3652475" y="1970188"/>
            <a:ext cx="859550" cy="440175"/>
          </a:xfrm>
          <a:prstGeom prst="rect">
            <a:avLst/>
          </a:prstGeom>
          <a:noFill/>
          <a:ln>
            <a:noFill/>
          </a:ln>
        </p:spPr>
      </p:pic>
      <p:pic>
        <p:nvPicPr>
          <p:cNvPr id="321" name="Google Shape;321;p49"/>
          <p:cNvPicPr preferRelativeResize="0"/>
          <p:nvPr/>
        </p:nvPicPr>
        <p:blipFill>
          <a:blip r:embed="rId5">
            <a:alphaModFix/>
          </a:blip>
          <a:stretch>
            <a:fillRect/>
          </a:stretch>
        </p:blipFill>
        <p:spPr>
          <a:xfrm>
            <a:off x="3671150" y="3793600"/>
            <a:ext cx="822207" cy="440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50"/>
          <p:cNvPicPr preferRelativeResize="0"/>
          <p:nvPr/>
        </p:nvPicPr>
        <p:blipFill>
          <a:blip r:embed="rId3">
            <a:alphaModFix/>
          </a:blip>
          <a:stretch>
            <a:fillRect/>
          </a:stretch>
        </p:blipFill>
        <p:spPr>
          <a:xfrm>
            <a:off x="457200" y="1200150"/>
            <a:ext cx="4116848" cy="3766350"/>
          </a:xfrm>
          <a:prstGeom prst="rect">
            <a:avLst/>
          </a:prstGeom>
          <a:noFill/>
          <a:ln>
            <a:noFill/>
          </a:ln>
        </p:spPr>
      </p:pic>
      <p:sp>
        <p:nvSpPr>
          <p:cNvPr id="327" name="Google Shape;327;p50"/>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補足</a:t>
            </a:r>
            <a:endParaRPr b="1" sz="3600">
              <a:solidFill>
                <a:srgbClr val="FFFFFF"/>
              </a:solidFill>
              <a:latin typeface="Meiryo"/>
              <a:ea typeface="Meiryo"/>
              <a:cs typeface="Meiryo"/>
              <a:sym typeface="Meiryo"/>
            </a:endParaRPr>
          </a:p>
        </p:txBody>
      </p:sp>
      <p:sp>
        <p:nvSpPr>
          <p:cNvPr id="328" name="Google Shape;328;p50"/>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600">
                <a:solidFill>
                  <a:srgbClr val="00FFFF"/>
                </a:solidFill>
                <a:latin typeface="Meiryo"/>
                <a:ea typeface="Meiryo"/>
                <a:cs typeface="Meiryo"/>
                <a:sym typeface="Meiryo"/>
              </a:rPr>
              <a:t>「unity_ObjectToWorld」はモデル変換行列</a:t>
            </a:r>
            <a:endParaRPr b="1" sz="1600">
              <a:solidFill>
                <a:srgbClr val="00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横の例ではオブジェクトが持つモデル変換行列の</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値を直接書き換えることで</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動かしたり変形させたりする例。</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a:solidFill>
                  <a:srgbClr val="FFFFFF"/>
                </a:solidFill>
                <a:latin typeface="Meiryo"/>
                <a:ea typeface="Meiryo"/>
                <a:cs typeface="Meiryo"/>
                <a:sym typeface="Meiryo"/>
              </a:rPr>
              <a:t>平行移動は他の変換の影響を受けないので</a:t>
            </a:r>
            <a:br>
              <a:rPr b="1" lang="ja" sz="1600">
                <a:solidFill>
                  <a:srgbClr val="FFFFFF"/>
                </a:solidFill>
                <a:latin typeface="Meiryo"/>
                <a:ea typeface="Meiryo"/>
                <a:cs typeface="Meiryo"/>
                <a:sym typeface="Meiryo"/>
              </a:rPr>
            </a:br>
            <a:r>
              <a:rPr b="1" lang="ja" sz="1600">
                <a:solidFill>
                  <a:srgbClr val="FFFFFF"/>
                </a:solidFill>
                <a:latin typeface="Meiryo"/>
                <a:ea typeface="Meiryo"/>
                <a:cs typeface="Meiryo"/>
                <a:sym typeface="Meiryo"/>
              </a:rPr>
              <a:t>直接代入することで動かすことも可能。</a:t>
            </a:r>
            <a:endParaRPr b="1" sz="1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600" u="sng">
                <a:solidFill>
                  <a:srgbClr val="FFFF00"/>
                </a:solidFill>
                <a:latin typeface="Meiryo"/>
                <a:ea typeface="Meiryo"/>
                <a:cs typeface="Meiryo"/>
                <a:sym typeface="Meiryo"/>
              </a:rPr>
              <a:t>→ 但しこのやり方は注意する必</a:t>
            </a:r>
            <a:r>
              <a:rPr b="1" lang="ja" sz="1600" u="sng">
                <a:solidFill>
                  <a:srgbClr val="FFFF00"/>
                </a:solidFill>
                <a:latin typeface="Meiryo"/>
                <a:ea typeface="Meiryo"/>
                <a:cs typeface="Meiryo"/>
                <a:sym typeface="Meiryo"/>
              </a:rPr>
              <a:t>要がある。</a:t>
            </a:r>
            <a:endParaRPr b="1" sz="1600" u="sng">
              <a:solidFill>
                <a:srgbClr val="FFFF00"/>
              </a:solidFill>
              <a:latin typeface="Meiryo"/>
              <a:ea typeface="Meiryo"/>
              <a:cs typeface="Meiryo"/>
              <a:sym typeface="Meiryo"/>
            </a:endParaRPr>
          </a:p>
          <a:p>
            <a:pPr indent="0" lvl="0" marL="0" rtl="0" algn="l">
              <a:lnSpc>
                <a:spcPct val="100000"/>
              </a:lnSpc>
              <a:spcBef>
                <a:spcPts val="600"/>
              </a:spcBef>
              <a:spcAft>
                <a:spcPts val="0"/>
              </a:spcAft>
              <a:buNone/>
            </a:pPr>
            <a:r>
              <a:rPr b="1" lang="ja" sz="1500">
                <a:solidFill>
                  <a:srgbClr val="FFFF00"/>
                </a:solidFill>
                <a:latin typeface="Meiryo"/>
                <a:ea typeface="Meiryo"/>
                <a:cs typeface="Meiryo"/>
                <a:sym typeface="Meiryo"/>
              </a:rPr>
              <a:t>　</a:t>
            </a:r>
            <a:r>
              <a:rPr b="1" lang="ja" sz="1500" u="sng">
                <a:solidFill>
                  <a:srgbClr val="FFFF00"/>
                </a:solidFill>
                <a:latin typeface="Meiryo"/>
                <a:ea typeface="Meiryo"/>
                <a:cs typeface="Meiryo"/>
                <a:sym typeface="Meiryo"/>
              </a:rPr>
              <a:t>例として紹介はしてみたが、</a:t>
            </a:r>
            <a:br>
              <a:rPr b="1" lang="ja" sz="1500">
                <a:solidFill>
                  <a:srgbClr val="FFFF00"/>
                </a:solidFill>
                <a:latin typeface="Meiryo"/>
                <a:ea typeface="Meiryo"/>
                <a:cs typeface="Meiryo"/>
                <a:sym typeface="Meiryo"/>
              </a:rPr>
            </a:br>
            <a:r>
              <a:rPr b="1" lang="ja" sz="1500">
                <a:solidFill>
                  <a:srgbClr val="FFFF00"/>
                </a:solidFill>
                <a:latin typeface="Meiryo"/>
                <a:ea typeface="Meiryo"/>
                <a:cs typeface="Meiryo"/>
                <a:sym typeface="Meiryo"/>
              </a:rPr>
              <a:t>　</a:t>
            </a:r>
            <a:r>
              <a:rPr b="1" lang="ja" sz="1500" u="sng">
                <a:solidFill>
                  <a:srgbClr val="FFFF00"/>
                </a:solidFill>
                <a:latin typeface="Meiryo"/>
                <a:ea typeface="Meiryo"/>
                <a:cs typeface="Meiryo"/>
                <a:sym typeface="Meiryo"/>
              </a:rPr>
              <a:t>理解した上で操作しないと事故る可能性がある。</a:t>
            </a:r>
            <a:endParaRPr b="1" sz="1500" u="sng">
              <a:solidFill>
                <a:srgbClr val="FFFF00"/>
              </a:solidFill>
              <a:latin typeface="Meiryo"/>
              <a:ea typeface="Meiryo"/>
              <a:cs typeface="Meiryo"/>
              <a:sym typeface="Meiryo"/>
            </a:endParaRPr>
          </a:p>
        </p:txBody>
      </p:sp>
      <p:cxnSp>
        <p:nvCxnSpPr>
          <p:cNvPr id="329" name="Google Shape;329;p50"/>
          <p:cNvCxnSpPr/>
          <p:nvPr/>
        </p:nvCxnSpPr>
        <p:spPr>
          <a:xfrm flipH="1" rot="10800000">
            <a:off x="627600" y="2279625"/>
            <a:ext cx="2964900" cy="7200"/>
          </a:xfrm>
          <a:prstGeom prst="straightConnector1">
            <a:avLst/>
          </a:prstGeom>
          <a:noFill/>
          <a:ln cap="flat" cmpd="sng" w="28575">
            <a:solidFill>
              <a:srgbClr val="FF0000"/>
            </a:solidFill>
            <a:prstDash val="solid"/>
            <a:round/>
            <a:headEnd len="med" w="med" type="none"/>
            <a:tailEnd len="med" w="med" type="none"/>
          </a:ln>
        </p:spPr>
      </p:cxnSp>
      <p:cxnSp>
        <p:nvCxnSpPr>
          <p:cNvPr id="330" name="Google Shape;330;p50"/>
          <p:cNvCxnSpPr/>
          <p:nvPr/>
        </p:nvCxnSpPr>
        <p:spPr>
          <a:xfrm flipH="1" rot="10800000">
            <a:off x="627600" y="3925300"/>
            <a:ext cx="2964900" cy="7200"/>
          </a:xfrm>
          <a:prstGeom prst="straightConnector1">
            <a:avLst/>
          </a:prstGeom>
          <a:noFill/>
          <a:ln cap="flat" cmpd="sng" w="28575">
            <a:solidFill>
              <a:srgbClr val="FF0000"/>
            </a:solidFill>
            <a:prstDash val="solid"/>
            <a:round/>
            <a:headEnd len="med" w="med" type="none"/>
            <a:tailEnd len="med" w="med" type="none"/>
          </a:ln>
        </p:spPr>
      </p:cxnSp>
      <p:pic>
        <p:nvPicPr>
          <p:cNvPr id="331" name="Google Shape;331;p50"/>
          <p:cNvPicPr preferRelativeResize="0"/>
          <p:nvPr/>
        </p:nvPicPr>
        <p:blipFill>
          <a:blip r:embed="rId4">
            <a:alphaModFix/>
          </a:blip>
          <a:stretch>
            <a:fillRect/>
          </a:stretch>
        </p:blipFill>
        <p:spPr>
          <a:xfrm>
            <a:off x="3652475" y="1970188"/>
            <a:ext cx="859550" cy="440175"/>
          </a:xfrm>
          <a:prstGeom prst="rect">
            <a:avLst/>
          </a:prstGeom>
          <a:noFill/>
          <a:ln>
            <a:noFill/>
          </a:ln>
        </p:spPr>
      </p:pic>
      <p:pic>
        <p:nvPicPr>
          <p:cNvPr id="332" name="Google Shape;332;p50"/>
          <p:cNvPicPr preferRelativeResize="0"/>
          <p:nvPr/>
        </p:nvPicPr>
        <p:blipFill>
          <a:blip r:embed="rId5">
            <a:alphaModFix/>
          </a:blip>
          <a:stretch>
            <a:fillRect/>
          </a:stretch>
        </p:blipFill>
        <p:spPr>
          <a:xfrm>
            <a:off x="3671150" y="3793600"/>
            <a:ext cx="822207" cy="440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3">
            <a:alphaModFix/>
          </a:blip>
          <a:stretch>
            <a:fillRect/>
          </a:stretch>
        </p:blipFill>
        <p:spPr>
          <a:xfrm>
            <a:off x="457200" y="1200150"/>
            <a:ext cx="4116848" cy="3766350"/>
          </a:xfrm>
          <a:prstGeom prst="rect">
            <a:avLst/>
          </a:prstGeom>
          <a:noFill/>
          <a:ln>
            <a:noFill/>
          </a:ln>
        </p:spPr>
      </p:pic>
      <p:sp>
        <p:nvSpPr>
          <p:cNvPr id="338" name="Google Shape;338;p51"/>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補足</a:t>
            </a:r>
            <a:endParaRPr b="1" sz="3600">
              <a:solidFill>
                <a:srgbClr val="FFFFFF"/>
              </a:solidFill>
              <a:latin typeface="Meiryo"/>
              <a:ea typeface="Meiryo"/>
              <a:cs typeface="Meiryo"/>
              <a:sym typeface="Meiryo"/>
            </a:endParaRPr>
          </a:p>
        </p:txBody>
      </p:sp>
      <p:sp>
        <p:nvSpPr>
          <p:cNvPr id="339" name="Google Shape;339;p51"/>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ちなみに”matrix._11_22_33”と記載しているのは</a:t>
            </a:r>
            <a:br>
              <a:rPr b="1" lang="ja">
                <a:solidFill>
                  <a:srgbClr val="00FF00"/>
                </a:solidFill>
                <a:latin typeface="Meiryo"/>
                <a:ea typeface="Meiryo"/>
                <a:cs typeface="Meiryo"/>
                <a:sym typeface="Meiryo"/>
              </a:rPr>
            </a:br>
            <a:r>
              <a:rPr b="1" lang="ja">
                <a:solidFill>
                  <a:srgbClr val="00FF00"/>
                </a:solidFill>
                <a:latin typeface="Meiryo"/>
                <a:ea typeface="Meiryo"/>
                <a:cs typeface="Meiryo"/>
                <a:sym typeface="Meiryo"/>
              </a:rPr>
              <a:t>行列のスウィズル演算子。</a:t>
            </a:r>
            <a:endParaRPr b="1" u="sng">
              <a:solidFill>
                <a:srgbClr val="00FF00"/>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u="sng">
              <a:solidFill>
                <a:srgbClr val="00FF00"/>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 “_[行][列]”で要素を指定してアクセスできる。</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12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200">
                <a:solidFill>
                  <a:srgbClr val="FFFFFF"/>
                </a:solidFill>
                <a:latin typeface="Meiryo"/>
                <a:ea typeface="Meiryo"/>
                <a:cs typeface="Meiryo"/>
                <a:sym typeface="Meiryo"/>
              </a:rPr>
              <a:t>※ 記法として0から始まる記法と1から始まる記法がある模様。</a:t>
            </a:r>
            <a:endParaRPr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200">
                <a:solidFill>
                  <a:srgbClr val="FFFFFF"/>
                </a:solidFill>
                <a:latin typeface="Meiryo"/>
                <a:ea typeface="Meiryo"/>
                <a:cs typeface="Meiryo"/>
                <a:sym typeface="Meiryo"/>
              </a:rPr>
              <a:t>・ 0スタート : _m00, _m01, _m02, _m03</a:t>
            </a:r>
            <a:endParaRPr sz="12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lang="ja" sz="1200">
                <a:solidFill>
                  <a:srgbClr val="FFFFFF"/>
                </a:solidFill>
                <a:latin typeface="Meiryo"/>
                <a:ea typeface="Meiryo"/>
                <a:cs typeface="Meiryo"/>
                <a:sym typeface="Meiryo"/>
              </a:rPr>
              <a:t>・ 1スタート : _11, _12, _13, _14</a:t>
            </a:r>
            <a:endParaRPr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200">
                <a:solidFill>
                  <a:srgbClr val="FFFFFF"/>
                </a:solidFill>
                <a:latin typeface="Meiryo"/>
                <a:ea typeface="Meiryo"/>
                <a:cs typeface="Meiryo"/>
                <a:sym typeface="Meiryo"/>
              </a:rPr>
              <a:t>参考 : </a:t>
            </a:r>
            <a:r>
              <a:rPr b="1" lang="ja" sz="1200" u="sng">
                <a:solidFill>
                  <a:schemeClr val="hlink"/>
                </a:solidFill>
                <a:latin typeface="Meiryo"/>
                <a:ea typeface="Meiryo"/>
                <a:cs typeface="Meiryo"/>
                <a:sym typeface="Meiryo"/>
                <a:hlinkClick r:id="rId4"/>
              </a:rPr>
              <a:t>成分ごとの演算 (DirectX HLSL)</a:t>
            </a:r>
            <a:endParaRPr b="1" sz="1200">
              <a:solidFill>
                <a:srgbClr val="FFFFFF"/>
              </a:solidFill>
              <a:latin typeface="Meiryo"/>
              <a:ea typeface="Meiryo"/>
              <a:cs typeface="Meiryo"/>
              <a:sym typeface="Meiryo"/>
            </a:endParaRPr>
          </a:p>
        </p:txBody>
      </p:sp>
      <p:cxnSp>
        <p:nvCxnSpPr>
          <p:cNvPr id="340" name="Google Shape;340;p51"/>
          <p:cNvCxnSpPr/>
          <p:nvPr/>
        </p:nvCxnSpPr>
        <p:spPr>
          <a:xfrm flipH="1" rot="10800000">
            <a:off x="627600" y="2279625"/>
            <a:ext cx="2964900" cy="7200"/>
          </a:xfrm>
          <a:prstGeom prst="straightConnector1">
            <a:avLst/>
          </a:prstGeom>
          <a:noFill/>
          <a:ln cap="flat" cmpd="sng" w="28575">
            <a:solidFill>
              <a:srgbClr val="FF0000"/>
            </a:solidFill>
            <a:prstDash val="solid"/>
            <a:round/>
            <a:headEnd len="med" w="med" type="none"/>
            <a:tailEnd len="med" w="med" type="none"/>
          </a:ln>
        </p:spPr>
      </p:cxnSp>
      <p:cxnSp>
        <p:nvCxnSpPr>
          <p:cNvPr id="341" name="Google Shape;341;p51"/>
          <p:cNvCxnSpPr/>
          <p:nvPr/>
        </p:nvCxnSpPr>
        <p:spPr>
          <a:xfrm flipH="1" rot="10800000">
            <a:off x="627600" y="3925300"/>
            <a:ext cx="2964900" cy="72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chemeClr val="dk1"/>
                </a:solidFill>
                <a:latin typeface="Meiryo"/>
                <a:ea typeface="Meiryo"/>
                <a:cs typeface="Meiryo"/>
                <a:sym typeface="Meiryo"/>
              </a:rPr>
              <a:t>▼ 今回話さない内容について</a:t>
            </a:r>
            <a:endParaRPr b="1" sz="3600">
              <a:solidFill>
                <a:srgbClr val="FFFFFF"/>
              </a:solidFill>
              <a:latin typeface="Meiryo"/>
              <a:ea typeface="Meiryo"/>
              <a:cs typeface="Meiryo"/>
              <a:sym typeface="Meiryo"/>
            </a:endParaRPr>
          </a:p>
        </p:txBody>
      </p:sp>
      <p:sp>
        <p:nvSpPr>
          <p:cNvPr id="74" name="Google Shape;74;p16"/>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800">
                <a:solidFill>
                  <a:srgbClr val="FFFFFF"/>
                </a:solidFill>
                <a:latin typeface="Meiryo"/>
                <a:ea typeface="Meiryo"/>
                <a:cs typeface="Meiryo"/>
                <a:sym typeface="Meiryo"/>
              </a:rPr>
              <a:t>・レンダリングパイプライン全体</a:t>
            </a:r>
            <a:endParaRPr b="1" sz="2800">
              <a:solidFill>
                <a:srgbClr val="FFFFFF"/>
              </a:solidFill>
              <a:latin typeface="Meiryo"/>
              <a:ea typeface="Meiryo"/>
              <a:cs typeface="Meiryo"/>
              <a:sym typeface="Meiryo"/>
            </a:endParaRPr>
          </a:p>
          <a:p>
            <a:pPr indent="0" lvl="0" marL="0" rtl="0" algn="l">
              <a:spcBef>
                <a:spcPts val="600"/>
              </a:spcBef>
              <a:spcAft>
                <a:spcPts val="0"/>
              </a:spcAft>
              <a:buNone/>
            </a:pPr>
            <a:r>
              <a:rPr b="1" lang="ja" sz="2800">
                <a:solidFill>
                  <a:srgbClr val="FFFFFF"/>
                </a:solidFill>
                <a:latin typeface="Meiryo"/>
                <a:ea typeface="Meiryo"/>
                <a:cs typeface="Meiryo"/>
                <a:sym typeface="Meiryo"/>
              </a:rPr>
              <a:t>・ShaderLabの言語仕様など</a:t>
            </a:r>
            <a:br>
              <a:rPr b="1" lang="ja" sz="3000">
                <a:solidFill>
                  <a:srgbClr val="FFFFFF"/>
                </a:solidFill>
                <a:latin typeface="Meiryo"/>
                <a:ea typeface="Meiryo"/>
                <a:cs typeface="Meiryo"/>
                <a:sym typeface="Meiryo"/>
              </a:rPr>
            </a:br>
            <a:r>
              <a:rPr b="1" lang="ja" sz="3000">
                <a:solidFill>
                  <a:srgbClr val="FFFFFF"/>
                </a:solidFill>
                <a:latin typeface="Meiryo"/>
                <a:ea typeface="Meiryo"/>
                <a:cs typeface="Meiryo"/>
                <a:sym typeface="Meiryo"/>
              </a:rPr>
              <a:t>	</a:t>
            </a:r>
            <a:r>
              <a:rPr lang="ja" sz="1800">
                <a:solidFill>
                  <a:schemeClr val="dk1"/>
                </a:solidFill>
                <a:latin typeface="Meiryo"/>
                <a:ea typeface="Meiryo"/>
                <a:cs typeface="Meiryo"/>
                <a:sym typeface="Meiryo"/>
              </a:rPr>
              <a:t>- ※ おすすめの書籍を後述</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b="1" lang="ja" sz="2800">
                <a:solidFill>
                  <a:srgbClr val="FFFFFF"/>
                </a:solidFill>
                <a:latin typeface="Meiryo"/>
                <a:ea typeface="Meiryo"/>
                <a:cs typeface="Meiryo"/>
                <a:sym typeface="Meiryo"/>
              </a:rPr>
              <a:t>・頂点シェーダー以外のステージ</a:t>
            </a:r>
            <a:endParaRPr b="1" sz="2800">
              <a:solidFill>
                <a:srgbClr val="FFFFFF"/>
              </a:solidFill>
              <a:latin typeface="Meiryo"/>
              <a:ea typeface="Meiryo"/>
              <a:cs typeface="Meiryo"/>
              <a:sym typeface="Meiryo"/>
            </a:endParaRPr>
          </a:p>
          <a:p>
            <a:pPr indent="457200" lvl="0" marL="0" rtl="0" algn="l">
              <a:lnSpc>
                <a:spcPct val="150000"/>
              </a:lnSpc>
              <a:spcBef>
                <a:spcPts val="600"/>
              </a:spcBef>
              <a:spcAft>
                <a:spcPts val="0"/>
              </a:spcAft>
              <a:buNone/>
            </a:pPr>
            <a:r>
              <a:rPr lang="ja" sz="1800">
                <a:solidFill>
                  <a:srgbClr val="FFFFFF"/>
                </a:solidFill>
                <a:latin typeface="Meiryo"/>
                <a:ea typeface="Meiryo"/>
                <a:cs typeface="Meiryo"/>
                <a:sym typeface="Meiryo"/>
              </a:rPr>
              <a:t>- フラグメントシェーダーなど</a:t>
            </a:r>
            <a:br>
              <a:rPr lang="ja" sz="1800">
                <a:solidFill>
                  <a:srgbClr val="FFFFFF"/>
                </a:solidFill>
                <a:latin typeface="Meiryo"/>
                <a:ea typeface="Meiryo"/>
                <a:cs typeface="Meiryo"/>
                <a:sym typeface="Meiryo"/>
              </a:rPr>
            </a:br>
            <a:r>
              <a:rPr lang="ja" sz="1800">
                <a:solidFill>
                  <a:srgbClr val="FFFFFF"/>
                </a:solidFill>
                <a:latin typeface="Meiryo"/>
                <a:ea typeface="Meiryo"/>
                <a:cs typeface="Meiryo"/>
                <a:sym typeface="Meiryo"/>
              </a:rPr>
              <a:t>	- ※ </a:t>
            </a:r>
            <a:r>
              <a:rPr lang="ja" sz="1800">
                <a:solidFill>
                  <a:schemeClr val="dk1"/>
                </a:solidFill>
                <a:latin typeface="Meiryo"/>
                <a:ea typeface="Meiryo"/>
                <a:cs typeface="Meiryo"/>
                <a:sym typeface="Meiryo"/>
              </a:rPr>
              <a:t>ジオメトリシェーダーは時間があったら少し触れるかもしれない</a:t>
            </a:r>
            <a:endParaRPr sz="2400">
              <a:solidFill>
                <a:srgbClr val="FFFFFF"/>
              </a:solidFill>
              <a:latin typeface="Meiryo"/>
              <a:ea typeface="Meiryo"/>
              <a:cs typeface="Meiryo"/>
              <a:sym typeface="Meiry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2"/>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補足</a:t>
            </a:r>
            <a:endParaRPr b="1" sz="3600">
              <a:solidFill>
                <a:srgbClr val="FFFFFF"/>
              </a:solidFill>
              <a:latin typeface="Meiryo"/>
              <a:ea typeface="Meiryo"/>
              <a:cs typeface="Meiryo"/>
              <a:sym typeface="Meiryo"/>
            </a:endParaRPr>
          </a:p>
        </p:txBody>
      </p:sp>
      <p:sp>
        <p:nvSpPr>
          <p:cNvPr id="347" name="Google Shape;347;p52"/>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ja" sz="1800">
                <a:solidFill>
                  <a:srgbClr val="FFFFFF"/>
                </a:solidFill>
                <a:latin typeface="Meiryo"/>
                <a:ea typeface="Meiryo"/>
                <a:cs typeface="Meiryo"/>
                <a:sym typeface="Meiryo"/>
              </a:rPr>
              <a:t>後は行列について、先程の説明では</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float4x4を前提に解説してきたが、</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用途によっては横の例の様に</a:t>
            </a:r>
            <a:br>
              <a:rPr b="1" lang="ja" sz="1800">
                <a:solidFill>
                  <a:srgbClr val="FFFFFF"/>
                </a:solidFill>
                <a:latin typeface="Meiryo"/>
                <a:ea typeface="Meiryo"/>
                <a:cs typeface="Meiryo"/>
                <a:sym typeface="Meiryo"/>
              </a:rPr>
            </a:br>
            <a:r>
              <a:rPr b="1" lang="ja" sz="1800">
                <a:solidFill>
                  <a:srgbClr val="00FFFF"/>
                </a:solidFill>
                <a:latin typeface="Meiryo"/>
                <a:ea typeface="Meiryo"/>
                <a:cs typeface="Meiryo"/>
                <a:sym typeface="Meiryo"/>
              </a:rPr>
              <a:t>必要なサイズ</a:t>
            </a:r>
            <a:r>
              <a:rPr b="1" lang="ja" sz="1800" u="sng">
                <a:solidFill>
                  <a:srgbClr val="00FFFF"/>
                </a:solidFill>
                <a:latin typeface="Meiryo"/>
                <a:ea typeface="Meiryo"/>
                <a:cs typeface="Meiryo"/>
                <a:sym typeface="Meiryo"/>
              </a:rPr>
              <a:t>(例えばX軸回転であればfloat2x2)</a:t>
            </a:r>
            <a:r>
              <a:rPr b="1" lang="ja" sz="1800">
                <a:solidFill>
                  <a:srgbClr val="00FFFF"/>
                </a:solidFill>
                <a:latin typeface="Meiryo"/>
                <a:ea typeface="Meiryo"/>
                <a:cs typeface="Meiryo"/>
                <a:sym typeface="Meiryo"/>
              </a:rPr>
              <a:t>を用意して掛け合わせる事も可能。</a:t>
            </a:r>
            <a:endParaRPr b="1" sz="1800">
              <a:solidFill>
                <a:srgbClr val="00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 全部が全部必ずしも</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　 4x4で用意する必要はない。</a:t>
            </a:r>
            <a:endParaRPr b="1" sz="1800">
              <a:solidFill>
                <a:srgbClr val="FFFFFF"/>
              </a:solidFill>
              <a:latin typeface="Meiryo"/>
              <a:ea typeface="Meiryo"/>
              <a:cs typeface="Meiryo"/>
              <a:sym typeface="Meiryo"/>
            </a:endParaRPr>
          </a:p>
        </p:txBody>
      </p:sp>
      <p:pic>
        <p:nvPicPr>
          <p:cNvPr id="348" name="Google Shape;348;p52"/>
          <p:cNvPicPr preferRelativeResize="0"/>
          <p:nvPr/>
        </p:nvPicPr>
        <p:blipFill>
          <a:blip r:embed="rId3">
            <a:alphaModFix/>
          </a:blip>
          <a:stretch>
            <a:fillRect/>
          </a:stretch>
        </p:blipFill>
        <p:spPr>
          <a:xfrm>
            <a:off x="457200" y="1200150"/>
            <a:ext cx="4116848" cy="3766350"/>
          </a:xfrm>
          <a:prstGeom prst="rect">
            <a:avLst/>
          </a:prstGeom>
          <a:noFill/>
          <a:ln>
            <a:noFill/>
          </a:ln>
        </p:spPr>
      </p:pic>
      <p:cxnSp>
        <p:nvCxnSpPr>
          <p:cNvPr id="349" name="Google Shape;349;p52"/>
          <p:cNvCxnSpPr/>
          <p:nvPr/>
        </p:nvCxnSpPr>
        <p:spPr>
          <a:xfrm flipH="1" rot="10800000">
            <a:off x="627600" y="3325600"/>
            <a:ext cx="2964900" cy="7200"/>
          </a:xfrm>
          <a:prstGeom prst="straightConnector1">
            <a:avLst/>
          </a:prstGeom>
          <a:noFill/>
          <a:ln cap="flat" cmpd="sng" w="28575">
            <a:solidFill>
              <a:srgbClr val="FF0000"/>
            </a:solidFill>
            <a:prstDash val="solid"/>
            <a:round/>
            <a:headEnd len="med" w="med" type="none"/>
            <a:tailEnd len="med" w="med" type="none"/>
          </a:ln>
        </p:spPr>
      </p:cxnSp>
      <p:pic>
        <p:nvPicPr>
          <p:cNvPr id="350" name="Google Shape;350;p52"/>
          <p:cNvPicPr preferRelativeResize="0"/>
          <p:nvPr/>
        </p:nvPicPr>
        <p:blipFill>
          <a:blip r:embed="rId4">
            <a:alphaModFix/>
          </a:blip>
          <a:stretch>
            <a:fillRect/>
          </a:stretch>
        </p:blipFill>
        <p:spPr>
          <a:xfrm>
            <a:off x="3215275" y="2714075"/>
            <a:ext cx="1236446" cy="558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応用例</a:t>
            </a:r>
            <a:endParaRPr b="1" sz="3600">
              <a:solidFill>
                <a:srgbClr val="FFFFFF"/>
              </a:solidFill>
              <a:latin typeface="Meiryo"/>
              <a:ea typeface="Meiryo"/>
              <a:cs typeface="Meiryo"/>
              <a:sym typeface="Meiryo"/>
            </a:endParaRPr>
          </a:p>
        </p:txBody>
      </p:sp>
      <p:sp>
        <p:nvSpPr>
          <p:cNvPr id="356" name="Google Shape;356;p53"/>
          <p:cNvSpPr txBox="1"/>
          <p:nvPr/>
        </p:nvSpPr>
        <p:spPr>
          <a:xfrm>
            <a:off x="4572000" y="1063375"/>
            <a:ext cx="48165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頂点の位置と法線の位置を</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Textureに書き込み、</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キーフレームに応じた位置を参照して</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頂点を動かすことでアニメーションする例。</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 appdataの</a:t>
            </a:r>
            <a:r>
              <a:rPr b="1" lang="ja" sz="1800">
                <a:solidFill>
                  <a:srgbClr val="FFFFFF"/>
                </a:solidFill>
                <a:latin typeface="Meiryo"/>
                <a:ea typeface="Meiryo"/>
                <a:cs typeface="Meiryo"/>
                <a:sym typeface="Meiryo"/>
              </a:rPr>
              <a:t>情報</a:t>
            </a:r>
            <a:r>
              <a:rPr b="1" lang="ja" sz="1800">
                <a:solidFill>
                  <a:srgbClr val="FFFFFF"/>
                </a:solidFill>
                <a:latin typeface="Meiryo"/>
                <a:ea typeface="Meiryo"/>
                <a:cs typeface="Meiryo"/>
                <a:sym typeface="Meiryo"/>
              </a:rPr>
              <a:t>は使用していない。</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sz="1600">
              <a:solidFill>
                <a:srgbClr val="FFFFFF"/>
              </a:solidFill>
              <a:latin typeface="Meiryo"/>
              <a:ea typeface="Meiryo"/>
              <a:cs typeface="Meiryo"/>
              <a:sym typeface="Meiryo"/>
            </a:endParaRPr>
          </a:p>
        </p:txBody>
      </p:sp>
      <p:pic>
        <p:nvPicPr>
          <p:cNvPr id="357" name="Google Shape;357;p53"/>
          <p:cNvPicPr preferRelativeResize="0"/>
          <p:nvPr/>
        </p:nvPicPr>
        <p:blipFill>
          <a:blip r:embed="rId3">
            <a:alphaModFix/>
          </a:blip>
          <a:stretch>
            <a:fillRect/>
          </a:stretch>
        </p:blipFill>
        <p:spPr>
          <a:xfrm>
            <a:off x="457200" y="1200138"/>
            <a:ext cx="3609975" cy="1676400"/>
          </a:xfrm>
          <a:prstGeom prst="rect">
            <a:avLst/>
          </a:prstGeom>
          <a:noFill/>
          <a:ln>
            <a:noFill/>
          </a:ln>
        </p:spPr>
      </p:pic>
      <p:pic>
        <p:nvPicPr>
          <p:cNvPr id="358" name="Google Shape;358;p53"/>
          <p:cNvPicPr preferRelativeResize="0"/>
          <p:nvPr/>
        </p:nvPicPr>
        <p:blipFill>
          <a:blip r:embed="rId4">
            <a:alphaModFix/>
          </a:blip>
          <a:stretch>
            <a:fillRect/>
          </a:stretch>
        </p:blipFill>
        <p:spPr>
          <a:xfrm>
            <a:off x="457200" y="1200150"/>
            <a:ext cx="4114801" cy="2602382"/>
          </a:xfrm>
          <a:prstGeom prst="rect">
            <a:avLst/>
          </a:prstGeom>
          <a:noFill/>
          <a:ln>
            <a:noFill/>
          </a:ln>
        </p:spPr>
      </p:pic>
      <p:pic>
        <p:nvPicPr>
          <p:cNvPr id="359" name="Google Shape;359;p53"/>
          <p:cNvPicPr preferRelativeResize="0"/>
          <p:nvPr/>
        </p:nvPicPr>
        <p:blipFill>
          <a:blip r:embed="rId5">
            <a:alphaModFix/>
          </a:blip>
          <a:stretch>
            <a:fillRect/>
          </a:stretch>
        </p:blipFill>
        <p:spPr>
          <a:xfrm>
            <a:off x="457198" y="3869223"/>
            <a:ext cx="4114799" cy="515341"/>
          </a:xfrm>
          <a:prstGeom prst="rect">
            <a:avLst/>
          </a:prstGeom>
          <a:noFill/>
          <a:ln>
            <a:noFill/>
          </a:ln>
        </p:spPr>
      </p:pic>
      <p:pic>
        <p:nvPicPr>
          <p:cNvPr id="360" name="Google Shape;360;p53"/>
          <p:cNvPicPr preferRelativeResize="0"/>
          <p:nvPr/>
        </p:nvPicPr>
        <p:blipFill>
          <a:blip r:embed="rId6">
            <a:alphaModFix/>
          </a:blip>
          <a:stretch>
            <a:fillRect/>
          </a:stretch>
        </p:blipFill>
        <p:spPr>
          <a:xfrm>
            <a:off x="457200" y="4451273"/>
            <a:ext cx="4114800" cy="548110"/>
          </a:xfrm>
          <a:prstGeom prst="rect">
            <a:avLst/>
          </a:prstGeom>
          <a:noFill/>
          <a:ln>
            <a:noFill/>
          </a:ln>
        </p:spPr>
      </p:pic>
      <p:pic>
        <p:nvPicPr>
          <p:cNvPr id="361" name="Google Shape;361;p53"/>
          <p:cNvPicPr preferRelativeResize="0"/>
          <p:nvPr/>
        </p:nvPicPr>
        <p:blipFill>
          <a:blip r:embed="rId7">
            <a:alphaModFix/>
          </a:blip>
          <a:stretch>
            <a:fillRect/>
          </a:stretch>
        </p:blipFill>
        <p:spPr>
          <a:xfrm>
            <a:off x="5221924" y="3022826"/>
            <a:ext cx="3516647" cy="1976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4"/>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応用例</a:t>
            </a:r>
            <a:endParaRPr b="1" sz="3600">
              <a:solidFill>
                <a:srgbClr val="FFFFFF"/>
              </a:solidFill>
              <a:latin typeface="Meiryo"/>
              <a:ea typeface="Meiryo"/>
              <a:cs typeface="Meiryo"/>
              <a:sym typeface="Meiryo"/>
            </a:endParaRPr>
          </a:p>
        </p:txBody>
      </p:sp>
      <p:pic>
        <p:nvPicPr>
          <p:cNvPr id="367" name="Google Shape;367;p54"/>
          <p:cNvPicPr preferRelativeResize="0"/>
          <p:nvPr/>
        </p:nvPicPr>
        <p:blipFill>
          <a:blip r:embed="rId3">
            <a:alphaModFix/>
          </a:blip>
          <a:stretch>
            <a:fillRect/>
          </a:stretch>
        </p:blipFill>
        <p:spPr>
          <a:xfrm>
            <a:off x="457200" y="1200138"/>
            <a:ext cx="3609975" cy="1676400"/>
          </a:xfrm>
          <a:prstGeom prst="rect">
            <a:avLst/>
          </a:prstGeom>
          <a:noFill/>
          <a:ln>
            <a:noFill/>
          </a:ln>
        </p:spPr>
      </p:pic>
      <p:sp>
        <p:nvSpPr>
          <p:cNvPr id="368" name="Google Shape;368;p54"/>
          <p:cNvSpPr txBox="1"/>
          <p:nvPr/>
        </p:nvSpPr>
        <p:spPr>
          <a:xfrm>
            <a:off x="4572000" y="1063375"/>
            <a:ext cx="48165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1600">
                <a:solidFill>
                  <a:schemeClr val="dk1"/>
                </a:solidFill>
                <a:latin typeface="Meiryo"/>
                <a:ea typeface="Meiryo"/>
                <a:cs typeface="Meiryo"/>
                <a:sym typeface="Meiryo"/>
              </a:rPr>
              <a:t>←の機能については</a:t>
            </a:r>
            <a:r>
              <a:rPr b="1" lang="ja" sz="1600">
                <a:solidFill>
                  <a:schemeClr val="dk1"/>
                </a:solidFill>
                <a:latin typeface="Meiryo"/>
                <a:ea typeface="Meiryo"/>
                <a:cs typeface="Meiryo"/>
                <a:sym typeface="Meiryo"/>
              </a:rPr>
              <a:t>以下のプロジェクトを</a:t>
            </a:r>
            <a:br>
              <a:rPr b="1" lang="ja" sz="1600">
                <a:solidFill>
                  <a:schemeClr val="dk1"/>
                </a:solidFill>
                <a:latin typeface="Meiryo"/>
                <a:ea typeface="Meiryo"/>
                <a:cs typeface="Meiryo"/>
                <a:sym typeface="Meiryo"/>
              </a:rPr>
            </a:br>
            <a:r>
              <a:rPr b="1" lang="ja" sz="1600">
                <a:solidFill>
                  <a:schemeClr val="dk1"/>
                </a:solidFill>
                <a:latin typeface="Meiryo"/>
                <a:ea typeface="Meiryo"/>
                <a:cs typeface="Meiryo"/>
                <a:sym typeface="Meiryo"/>
              </a:rPr>
              <a:t>使わせて頂きました。</a:t>
            </a:r>
            <a:endParaRPr b="1" sz="1600">
              <a:solidFill>
                <a:schemeClr val="dk1"/>
              </a:solidFill>
              <a:latin typeface="Meiryo"/>
              <a:ea typeface="Meiryo"/>
              <a:cs typeface="Meiryo"/>
              <a:sym typeface="Meiryo"/>
            </a:endParaRPr>
          </a:p>
          <a:p>
            <a:pPr indent="0" lvl="0" marL="0" rtl="0" algn="l">
              <a:spcBef>
                <a:spcPts val="600"/>
              </a:spcBef>
              <a:spcAft>
                <a:spcPts val="0"/>
              </a:spcAft>
              <a:buNone/>
            </a:pPr>
            <a:r>
              <a:rPr b="1" lang="ja" sz="1800" u="sng">
                <a:solidFill>
                  <a:schemeClr val="accent5"/>
                </a:solidFill>
                <a:latin typeface="Meiryo"/>
                <a:ea typeface="Meiryo"/>
                <a:cs typeface="Meiryo"/>
                <a:sym typeface="Meiryo"/>
                <a:hlinkClick r:id="rId4"/>
              </a:rPr>
              <a:t>sugi-cho/Animation-Texture-Baker</a:t>
            </a:r>
            <a:endParaRPr sz="1600">
              <a:solidFill>
                <a:schemeClr val="dk1"/>
              </a:solidFill>
              <a:latin typeface="Meiryo"/>
              <a:ea typeface="Meiryo"/>
              <a:cs typeface="Meiryo"/>
              <a:sym typeface="Meiryo"/>
            </a:endParaRPr>
          </a:p>
          <a:p>
            <a:pPr indent="0" lvl="0" marL="0" rtl="0" algn="l">
              <a:spcBef>
                <a:spcPts val="600"/>
              </a:spcBef>
              <a:spcAft>
                <a:spcPts val="0"/>
              </a:spcAft>
              <a:buNone/>
            </a:pPr>
            <a:r>
              <a:t/>
            </a:r>
            <a:endParaRPr sz="1600">
              <a:solidFill>
                <a:schemeClr val="dk1"/>
              </a:solidFill>
              <a:latin typeface="Meiryo"/>
              <a:ea typeface="Meiryo"/>
              <a:cs typeface="Meiryo"/>
              <a:sym typeface="Meiryo"/>
            </a:endParaRPr>
          </a:p>
          <a:p>
            <a:pPr indent="0" lvl="0" marL="0" rtl="0" algn="l">
              <a:spcBef>
                <a:spcPts val="600"/>
              </a:spcBef>
              <a:spcAft>
                <a:spcPts val="0"/>
              </a:spcAft>
              <a:buNone/>
            </a:pPr>
            <a:r>
              <a:t/>
            </a:r>
            <a:endParaRPr sz="1600">
              <a:solidFill>
                <a:schemeClr val="dk1"/>
              </a:solidFill>
              <a:latin typeface="Meiryo"/>
              <a:ea typeface="Meiryo"/>
              <a:cs typeface="Meiryo"/>
              <a:sym typeface="Meiryo"/>
            </a:endParaRPr>
          </a:p>
          <a:p>
            <a:pPr indent="0" lvl="0" marL="0" rtl="0" algn="l">
              <a:spcBef>
                <a:spcPts val="600"/>
              </a:spcBef>
              <a:spcAft>
                <a:spcPts val="0"/>
              </a:spcAft>
              <a:buNone/>
            </a:pPr>
            <a:r>
              <a:rPr lang="ja" sz="1600">
                <a:solidFill>
                  <a:schemeClr val="dk1"/>
                </a:solidFill>
                <a:latin typeface="Meiryo"/>
                <a:ea typeface="Meiryo"/>
                <a:cs typeface="Meiryo"/>
                <a:sym typeface="Meiryo"/>
              </a:rPr>
              <a:t>※ 表示している</a:t>
            </a:r>
            <a:r>
              <a:rPr lang="ja" sz="1600">
                <a:solidFill>
                  <a:schemeClr val="dk1"/>
                </a:solidFill>
                <a:latin typeface="Meiryo"/>
                <a:ea typeface="Meiryo"/>
                <a:cs typeface="Meiryo"/>
                <a:sym typeface="Meiryo"/>
              </a:rPr>
              <a:t>ソース自体は</a:t>
            </a:r>
            <a:br>
              <a:rPr lang="ja" sz="1600">
                <a:solidFill>
                  <a:schemeClr val="dk1"/>
                </a:solidFill>
                <a:latin typeface="Meiryo"/>
                <a:ea typeface="Meiryo"/>
                <a:cs typeface="Meiryo"/>
                <a:sym typeface="Meiryo"/>
              </a:rPr>
            </a:br>
            <a:r>
              <a:rPr lang="ja" sz="1600">
                <a:solidFill>
                  <a:schemeClr val="dk1"/>
                </a:solidFill>
                <a:latin typeface="Meiryo"/>
                <a:ea typeface="Meiryo"/>
                <a:cs typeface="Meiryo"/>
                <a:sym typeface="Meiryo"/>
              </a:rPr>
              <a:t>以前自分がAnimation-Texture-Bakerを用いて</a:t>
            </a:r>
            <a:br>
              <a:rPr lang="ja" sz="1600">
                <a:solidFill>
                  <a:schemeClr val="dk1"/>
                </a:solidFill>
                <a:latin typeface="Meiryo"/>
                <a:ea typeface="Meiryo"/>
                <a:cs typeface="Meiryo"/>
                <a:sym typeface="Meiryo"/>
              </a:rPr>
            </a:br>
            <a:r>
              <a:rPr lang="ja" sz="1600">
                <a:solidFill>
                  <a:schemeClr val="dk1"/>
                </a:solidFill>
                <a:latin typeface="Meiryo"/>
                <a:ea typeface="Meiryo"/>
                <a:cs typeface="Meiryo"/>
                <a:sym typeface="Meiryo"/>
              </a:rPr>
              <a:t>ECSで動くアニメーションシステムを</a:t>
            </a:r>
            <a:br>
              <a:rPr lang="ja" sz="1600">
                <a:solidFill>
                  <a:schemeClr val="dk1"/>
                </a:solidFill>
                <a:latin typeface="Meiryo"/>
                <a:ea typeface="Meiryo"/>
                <a:cs typeface="Meiryo"/>
                <a:sym typeface="Meiryo"/>
              </a:rPr>
            </a:br>
            <a:r>
              <a:rPr lang="ja" sz="1600">
                <a:solidFill>
                  <a:schemeClr val="dk1"/>
                </a:solidFill>
                <a:latin typeface="Meiryo"/>
                <a:ea typeface="Meiryo"/>
                <a:cs typeface="Meiryo"/>
                <a:sym typeface="Meiryo"/>
              </a:rPr>
              <a:t>自作した時のもの。</a:t>
            </a:r>
            <a:endParaRPr sz="1600">
              <a:solidFill>
                <a:schemeClr val="dk1"/>
              </a:solidFill>
              <a:latin typeface="Meiryo"/>
              <a:ea typeface="Meiryo"/>
              <a:cs typeface="Meiryo"/>
              <a:sym typeface="Meiryo"/>
            </a:endParaRPr>
          </a:p>
          <a:p>
            <a:pPr indent="0" lvl="0" marL="0" rtl="0" algn="l">
              <a:spcBef>
                <a:spcPts val="600"/>
              </a:spcBef>
              <a:spcAft>
                <a:spcPts val="0"/>
              </a:spcAft>
              <a:buNone/>
            </a:pPr>
            <a:r>
              <a:rPr lang="ja">
                <a:solidFill>
                  <a:schemeClr val="dk1"/>
                </a:solidFill>
                <a:latin typeface="Meiryo"/>
                <a:ea typeface="Meiryo"/>
                <a:cs typeface="Meiryo"/>
                <a:sym typeface="Meiryo"/>
              </a:rPr>
              <a:t>→その為にkeyframe等を渡せるようになっている。</a:t>
            </a:r>
            <a:endParaRPr>
              <a:solidFill>
                <a:schemeClr val="dk1"/>
              </a:solidFill>
              <a:latin typeface="Meiryo"/>
              <a:ea typeface="Meiryo"/>
              <a:cs typeface="Meiryo"/>
              <a:sym typeface="Meiryo"/>
            </a:endParaRPr>
          </a:p>
          <a:p>
            <a:pPr indent="0" lvl="0" marL="0" rtl="0" algn="l">
              <a:spcBef>
                <a:spcPts val="600"/>
              </a:spcBef>
              <a:spcAft>
                <a:spcPts val="0"/>
              </a:spcAft>
              <a:buNone/>
            </a:pPr>
            <a:r>
              <a:rPr b="1" lang="ja" sz="1800" u="sng">
                <a:solidFill>
                  <a:schemeClr val="accent5"/>
                </a:solidFill>
                <a:latin typeface="Meiryo"/>
                <a:ea typeface="Meiryo"/>
                <a:cs typeface="Meiryo"/>
                <a:sym typeface="Meiryo"/>
                <a:hlinkClick r:id="rId5"/>
              </a:rPr>
              <a:t>mao-test-h/ECS-AnimationSample</a:t>
            </a:r>
            <a:endParaRPr b="1" sz="1600">
              <a:solidFill>
                <a:schemeClr val="dk1"/>
              </a:solidFill>
              <a:latin typeface="Meiryo"/>
              <a:ea typeface="Meiryo"/>
              <a:cs typeface="Meiryo"/>
              <a:sym typeface="Meiryo"/>
            </a:endParaRPr>
          </a:p>
          <a:p>
            <a:pPr indent="0" lvl="0" marL="0" rtl="0" algn="l">
              <a:spcBef>
                <a:spcPts val="600"/>
              </a:spcBef>
              <a:spcAft>
                <a:spcPts val="0"/>
              </a:spcAft>
              <a:buNone/>
            </a:pPr>
            <a:r>
              <a:t/>
            </a:r>
            <a:endParaRPr b="1" sz="1600">
              <a:solidFill>
                <a:srgbClr val="FFFFFF"/>
              </a:solidFill>
              <a:latin typeface="Meiryo"/>
              <a:ea typeface="Meiryo"/>
              <a:cs typeface="Meiryo"/>
              <a:sym typeface="Meiryo"/>
            </a:endParaRPr>
          </a:p>
        </p:txBody>
      </p:sp>
      <p:pic>
        <p:nvPicPr>
          <p:cNvPr id="369" name="Google Shape;369;p54"/>
          <p:cNvPicPr preferRelativeResize="0"/>
          <p:nvPr/>
        </p:nvPicPr>
        <p:blipFill>
          <a:blip r:embed="rId6">
            <a:alphaModFix/>
          </a:blip>
          <a:stretch>
            <a:fillRect/>
          </a:stretch>
        </p:blipFill>
        <p:spPr>
          <a:xfrm>
            <a:off x="457200" y="1200150"/>
            <a:ext cx="4114801" cy="2602382"/>
          </a:xfrm>
          <a:prstGeom prst="rect">
            <a:avLst/>
          </a:prstGeom>
          <a:noFill/>
          <a:ln>
            <a:noFill/>
          </a:ln>
        </p:spPr>
      </p:pic>
      <p:pic>
        <p:nvPicPr>
          <p:cNvPr id="370" name="Google Shape;370;p54"/>
          <p:cNvPicPr preferRelativeResize="0"/>
          <p:nvPr/>
        </p:nvPicPr>
        <p:blipFill>
          <a:blip r:embed="rId7">
            <a:alphaModFix/>
          </a:blip>
          <a:stretch>
            <a:fillRect/>
          </a:stretch>
        </p:blipFill>
        <p:spPr>
          <a:xfrm>
            <a:off x="457198" y="3869223"/>
            <a:ext cx="4114799" cy="515341"/>
          </a:xfrm>
          <a:prstGeom prst="rect">
            <a:avLst/>
          </a:prstGeom>
          <a:noFill/>
          <a:ln>
            <a:noFill/>
          </a:ln>
        </p:spPr>
      </p:pic>
      <p:pic>
        <p:nvPicPr>
          <p:cNvPr id="371" name="Google Shape;371;p54"/>
          <p:cNvPicPr preferRelativeResize="0"/>
          <p:nvPr/>
        </p:nvPicPr>
        <p:blipFill>
          <a:blip r:embed="rId8">
            <a:alphaModFix/>
          </a:blip>
          <a:stretch>
            <a:fillRect/>
          </a:stretch>
        </p:blipFill>
        <p:spPr>
          <a:xfrm>
            <a:off x="457200" y="4451273"/>
            <a:ext cx="4114800" cy="5481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nvSpPr>
        <p:spPr>
          <a:xfrm>
            <a:off x="153900" y="1760550"/>
            <a:ext cx="8836200" cy="1622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ja" sz="4800">
                <a:solidFill>
                  <a:srgbClr val="FFFFFF"/>
                </a:solidFill>
                <a:latin typeface="Meiryo"/>
                <a:ea typeface="Meiryo"/>
                <a:cs typeface="Meiryo"/>
                <a:sym typeface="Meiryo"/>
              </a:rPr>
              <a:t>基礎編?</a:t>
            </a:r>
            <a:endParaRPr b="1" sz="4800">
              <a:solidFill>
                <a:srgbClr val="FFFFFF"/>
              </a:solidFill>
              <a:latin typeface="Meiryo"/>
              <a:ea typeface="Meiryo"/>
              <a:cs typeface="Meiryo"/>
              <a:sym typeface="Meiryo"/>
            </a:endParaRPr>
          </a:p>
          <a:p>
            <a:pPr indent="0" lvl="0" marL="0" rtl="0" algn="ctr">
              <a:spcBef>
                <a:spcPts val="600"/>
              </a:spcBef>
              <a:spcAft>
                <a:spcPts val="0"/>
              </a:spcAft>
              <a:buNone/>
            </a:pPr>
            <a:r>
              <a:rPr b="1" lang="ja" sz="4800">
                <a:solidFill>
                  <a:srgbClr val="FFFFFF"/>
                </a:solidFill>
                <a:latin typeface="Meiryo"/>
                <a:ea typeface="Meiryo"/>
                <a:cs typeface="Meiryo"/>
                <a:sym typeface="Meiryo"/>
              </a:rPr>
              <a:t>END</a:t>
            </a:r>
            <a:endParaRPr b="1" sz="4800">
              <a:solidFill>
                <a:srgbClr val="FFFFFF"/>
              </a:solidFill>
              <a:latin typeface="Meiryo"/>
              <a:ea typeface="Meiryo"/>
              <a:cs typeface="Meiryo"/>
              <a:sym typeface="Meiry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6"/>
          <p:cNvSpPr txBox="1"/>
          <p:nvPr/>
        </p:nvSpPr>
        <p:spPr>
          <a:xfrm>
            <a:off x="457200" y="1727100"/>
            <a:ext cx="8229600" cy="16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ja" sz="3600">
                <a:solidFill>
                  <a:schemeClr val="dk1"/>
                </a:solidFill>
                <a:latin typeface="Meiryo"/>
                <a:ea typeface="Meiryo"/>
                <a:cs typeface="Meiryo"/>
                <a:sym typeface="Meiryo"/>
              </a:rPr>
              <a:t>おまけ1</a:t>
            </a:r>
            <a:r>
              <a:rPr b="1" lang="ja" sz="3600">
                <a:solidFill>
                  <a:schemeClr val="dk1"/>
                </a:solidFill>
                <a:latin typeface="Meiryo"/>
                <a:ea typeface="Meiryo"/>
                <a:cs typeface="Meiryo"/>
                <a:sym typeface="Meiryo"/>
              </a:rPr>
              <a:t>. アニメーション例</a:t>
            </a:r>
            <a:endParaRPr b="1" sz="3600">
              <a:solidFill>
                <a:schemeClr val="dk1"/>
              </a:solidFill>
              <a:latin typeface="Meiryo"/>
              <a:ea typeface="Meiryo"/>
              <a:cs typeface="Meiryo"/>
              <a:sym typeface="Meiryo"/>
            </a:endParaRPr>
          </a:p>
          <a:p>
            <a:pPr indent="0" lvl="0" marL="0" rtl="0" algn="ctr">
              <a:lnSpc>
                <a:spcPct val="115000"/>
              </a:lnSpc>
              <a:spcBef>
                <a:spcPts val="600"/>
              </a:spcBef>
              <a:spcAft>
                <a:spcPts val="0"/>
              </a:spcAft>
              <a:buNone/>
            </a:pPr>
            <a:r>
              <a:rPr b="1" lang="ja" sz="2400">
                <a:solidFill>
                  <a:schemeClr val="dk1"/>
                </a:solidFill>
                <a:latin typeface="Meiryo"/>
                <a:ea typeface="Meiryo"/>
                <a:cs typeface="Meiryo"/>
                <a:sym typeface="Meiryo"/>
              </a:rPr>
              <a:t>※何を動かすのかについては次のページで</a:t>
            </a:r>
            <a:endParaRPr b="1" sz="2400">
              <a:solidFill>
                <a:schemeClr val="dk1"/>
              </a:solidFill>
              <a:latin typeface="Meiryo"/>
              <a:ea typeface="Meiryo"/>
              <a:cs typeface="Meiryo"/>
              <a:sym typeface="Meiry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57"/>
          <p:cNvPicPr preferRelativeResize="0"/>
          <p:nvPr/>
        </p:nvPicPr>
        <p:blipFill>
          <a:blip r:embed="rId3">
            <a:alphaModFix/>
          </a:blip>
          <a:stretch>
            <a:fillRect/>
          </a:stretch>
        </p:blipFill>
        <p:spPr>
          <a:xfrm>
            <a:off x="0" y="2051"/>
            <a:ext cx="9143999" cy="51394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あのロゴを回してみよう</a:t>
            </a:r>
            <a:endParaRPr b="1" sz="3600">
              <a:solidFill>
                <a:srgbClr val="FFFFFF"/>
              </a:solidFill>
              <a:latin typeface="Meiryo"/>
              <a:ea typeface="Meiryo"/>
              <a:cs typeface="Meiryo"/>
              <a:sym typeface="Meiryo"/>
            </a:endParaRPr>
          </a:p>
        </p:txBody>
      </p:sp>
      <p:sp>
        <p:nvSpPr>
          <p:cNvPr id="392" name="Google Shape;392;p58"/>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どうやって回した？</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b="1" lang="ja" sz="3000">
                <a:solidFill>
                  <a:srgbClr val="FFFFFF"/>
                </a:solidFill>
                <a:latin typeface="Meiryo"/>
                <a:ea typeface="Meiryo"/>
                <a:cs typeface="Meiryo"/>
                <a:sym typeface="Meiryo"/>
              </a:rPr>
              <a:t>→ ポイントは2点</a:t>
            </a:r>
            <a:endParaRPr b="1" sz="3000">
              <a:solidFill>
                <a:srgbClr val="FFFFFF"/>
              </a:solidFill>
              <a:latin typeface="Meiryo"/>
              <a:ea typeface="Meiryo"/>
              <a:cs typeface="Meiryo"/>
              <a:sym typeface="Meiryo"/>
            </a:endParaRPr>
          </a:p>
          <a:p>
            <a:pPr indent="0" lvl="0" marL="0" rtl="0" algn="l">
              <a:spcBef>
                <a:spcPts val="600"/>
              </a:spcBef>
              <a:spcAft>
                <a:spcPts val="0"/>
              </a:spcAft>
              <a:buNone/>
            </a:pPr>
            <a:r>
              <a:rPr b="1" lang="ja" sz="2400">
                <a:solidFill>
                  <a:srgbClr val="00FFFF"/>
                </a:solidFill>
                <a:latin typeface="Meiryo"/>
                <a:ea typeface="Meiryo"/>
                <a:cs typeface="Meiryo"/>
                <a:sym typeface="Meiryo"/>
              </a:rPr>
              <a:t>・コマ落ちアニメーションの実現</a:t>
            </a:r>
            <a:endParaRPr b="1" sz="2400">
              <a:solidFill>
                <a:srgbClr val="00FFFF"/>
              </a:solidFill>
              <a:latin typeface="Meiryo"/>
              <a:ea typeface="Meiryo"/>
              <a:cs typeface="Meiryo"/>
              <a:sym typeface="Meiryo"/>
            </a:endParaRPr>
          </a:p>
          <a:p>
            <a:pPr indent="0" lvl="0" marL="0" rtl="0" algn="l">
              <a:spcBef>
                <a:spcPts val="600"/>
              </a:spcBef>
              <a:spcAft>
                <a:spcPts val="0"/>
              </a:spcAft>
              <a:buNone/>
            </a:pPr>
            <a:r>
              <a:rPr b="1" lang="ja" sz="2400">
                <a:solidFill>
                  <a:srgbClr val="00FFFF"/>
                </a:solidFill>
                <a:latin typeface="Meiryo"/>
                <a:ea typeface="Meiryo"/>
                <a:cs typeface="Meiryo"/>
                <a:sym typeface="Meiryo"/>
              </a:rPr>
              <a:t>・どうやって原点を下端に設定して回転させるか？</a:t>
            </a:r>
            <a:endParaRPr b="1" sz="2400">
              <a:solidFill>
                <a:srgbClr val="00FFFF"/>
              </a:solidFill>
              <a:latin typeface="Meiryo"/>
              <a:ea typeface="Meiryo"/>
              <a:cs typeface="Meiryo"/>
              <a:sym typeface="Meiry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9"/>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コマ落ちアニメーションについて</a:t>
            </a:r>
            <a:endParaRPr b="1" sz="3600">
              <a:solidFill>
                <a:srgbClr val="FFFFFF"/>
              </a:solidFill>
              <a:latin typeface="Meiryo"/>
              <a:ea typeface="Meiryo"/>
              <a:cs typeface="Meiryo"/>
              <a:sym typeface="Meiryo"/>
            </a:endParaRPr>
          </a:p>
        </p:txBody>
      </p:sp>
      <p:sp>
        <p:nvSpPr>
          <p:cNvPr id="398" name="Google Shape;398;p59"/>
          <p:cNvSpPr txBox="1"/>
          <p:nvPr/>
        </p:nvSpPr>
        <p:spPr>
          <a:xfrm>
            <a:off x="4384425" y="1063375"/>
            <a:ext cx="48165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1600">
                <a:solidFill>
                  <a:schemeClr val="dk1"/>
                </a:solidFill>
                <a:latin typeface="Meiryo"/>
                <a:ea typeface="Meiryo"/>
                <a:cs typeface="Meiryo"/>
                <a:sym typeface="Meiryo"/>
              </a:rPr>
              <a:t>コマ落ちの表現に当たっては</a:t>
            </a:r>
            <a:endParaRPr b="1" sz="1600">
              <a:solidFill>
                <a:schemeClr val="dk1"/>
              </a:solidFill>
              <a:latin typeface="Meiryo"/>
              <a:ea typeface="Meiryo"/>
              <a:cs typeface="Meiryo"/>
              <a:sym typeface="Meiryo"/>
            </a:endParaRPr>
          </a:p>
          <a:p>
            <a:pPr indent="0" lvl="0" marL="0" rtl="0" algn="l">
              <a:spcBef>
                <a:spcPts val="600"/>
              </a:spcBef>
              <a:spcAft>
                <a:spcPts val="0"/>
              </a:spcAft>
              <a:buNone/>
            </a:pPr>
            <a:r>
              <a:rPr b="1" lang="ja" sz="1600">
                <a:solidFill>
                  <a:schemeClr val="dk1"/>
                </a:solidFill>
                <a:latin typeface="Meiryo"/>
                <a:ea typeface="Meiryo"/>
                <a:cs typeface="Meiryo"/>
                <a:sym typeface="Meiryo"/>
              </a:rPr>
              <a:t>「0～(π/2)」までの角度をテーブルとして持ち、</a:t>
            </a:r>
            <a:endParaRPr b="1" sz="1600">
              <a:solidFill>
                <a:schemeClr val="dk1"/>
              </a:solidFill>
              <a:latin typeface="Meiryo"/>
              <a:ea typeface="Meiryo"/>
              <a:cs typeface="Meiryo"/>
              <a:sym typeface="Meiryo"/>
            </a:endParaRPr>
          </a:p>
          <a:p>
            <a:pPr indent="0" lvl="0" marL="0" rtl="0" algn="l">
              <a:spcBef>
                <a:spcPts val="600"/>
              </a:spcBef>
              <a:spcAft>
                <a:spcPts val="0"/>
              </a:spcAft>
              <a:buNone/>
            </a:pPr>
            <a:r>
              <a:rPr b="1" lang="ja" sz="1600">
                <a:solidFill>
                  <a:schemeClr val="dk1"/>
                </a:solidFill>
                <a:latin typeface="Meiryo"/>
                <a:ea typeface="Meiryo"/>
                <a:cs typeface="Meiryo"/>
                <a:sym typeface="Meiryo"/>
              </a:rPr>
              <a:t>_SinTimeから取得できる値をベースに</a:t>
            </a:r>
            <a:endParaRPr b="1" sz="1600">
              <a:solidFill>
                <a:schemeClr val="dk1"/>
              </a:solidFill>
              <a:latin typeface="Meiryo"/>
              <a:ea typeface="Meiryo"/>
              <a:cs typeface="Meiryo"/>
              <a:sym typeface="Meiryo"/>
            </a:endParaRPr>
          </a:p>
          <a:p>
            <a:pPr indent="0" lvl="0" marL="0" rtl="0" algn="l">
              <a:spcBef>
                <a:spcPts val="600"/>
              </a:spcBef>
              <a:spcAft>
                <a:spcPts val="0"/>
              </a:spcAft>
              <a:buNone/>
            </a:pPr>
            <a:r>
              <a:rPr b="1" lang="ja" sz="1600">
                <a:solidFill>
                  <a:schemeClr val="dk1"/>
                </a:solidFill>
                <a:latin typeface="Meiryo"/>
                <a:ea typeface="Meiryo"/>
                <a:cs typeface="Meiryo"/>
                <a:sym typeface="Meiryo"/>
              </a:rPr>
              <a:t>indexに変換することで回転値としている。</a:t>
            </a:r>
            <a:br>
              <a:rPr b="1" lang="ja" sz="1600">
                <a:solidFill>
                  <a:schemeClr val="dk1"/>
                </a:solidFill>
                <a:latin typeface="Meiryo"/>
                <a:ea typeface="Meiryo"/>
                <a:cs typeface="Meiryo"/>
                <a:sym typeface="Meiryo"/>
              </a:rPr>
            </a:br>
            <a:endParaRPr b="1" sz="1600">
              <a:solidFill>
                <a:schemeClr val="dk1"/>
              </a:solidFill>
              <a:latin typeface="Meiryo"/>
              <a:ea typeface="Meiryo"/>
              <a:cs typeface="Meiryo"/>
              <a:sym typeface="Meiryo"/>
            </a:endParaRPr>
          </a:p>
          <a:p>
            <a:pPr indent="0" lvl="0" marL="0" rtl="0" algn="l">
              <a:spcBef>
                <a:spcPts val="600"/>
              </a:spcBef>
              <a:spcAft>
                <a:spcPts val="0"/>
              </a:spcAft>
              <a:buNone/>
            </a:pPr>
            <a:r>
              <a:t/>
            </a:r>
            <a:endParaRPr b="1" sz="1600">
              <a:solidFill>
                <a:srgbClr val="FFFFFF"/>
              </a:solidFill>
              <a:latin typeface="Meiryo"/>
              <a:ea typeface="Meiryo"/>
              <a:cs typeface="Meiryo"/>
              <a:sym typeface="Meiryo"/>
            </a:endParaRPr>
          </a:p>
        </p:txBody>
      </p:sp>
      <p:pic>
        <p:nvPicPr>
          <p:cNvPr id="399" name="Google Shape;399;p59"/>
          <p:cNvPicPr preferRelativeResize="0"/>
          <p:nvPr/>
        </p:nvPicPr>
        <p:blipFill>
          <a:blip r:embed="rId3">
            <a:alphaModFix/>
          </a:blip>
          <a:stretch>
            <a:fillRect/>
          </a:stretch>
        </p:blipFill>
        <p:spPr>
          <a:xfrm>
            <a:off x="797150" y="1162700"/>
            <a:ext cx="3066775" cy="38351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789075" y="1409497"/>
            <a:ext cx="7565827" cy="2930475"/>
          </a:xfrm>
          <a:prstGeom prst="rect">
            <a:avLst/>
          </a:prstGeom>
          <a:noFill/>
          <a:ln>
            <a:noFill/>
          </a:ln>
        </p:spPr>
      </p:pic>
      <p:pic>
        <p:nvPicPr>
          <p:cNvPr id="405" name="Google Shape;405;p60"/>
          <p:cNvPicPr preferRelativeResize="0"/>
          <p:nvPr/>
        </p:nvPicPr>
        <p:blipFill>
          <a:blip r:embed="rId4">
            <a:alphaModFix/>
          </a:blip>
          <a:stretch>
            <a:fillRect/>
          </a:stretch>
        </p:blipFill>
        <p:spPr>
          <a:xfrm>
            <a:off x="4882012" y="1667626"/>
            <a:ext cx="1002478" cy="538600"/>
          </a:xfrm>
          <a:prstGeom prst="rect">
            <a:avLst/>
          </a:prstGeom>
          <a:noFill/>
          <a:ln>
            <a:noFill/>
          </a:ln>
        </p:spPr>
      </p:pic>
      <p:pic>
        <p:nvPicPr>
          <p:cNvPr id="406" name="Google Shape;406;p60"/>
          <p:cNvPicPr preferRelativeResize="0"/>
          <p:nvPr/>
        </p:nvPicPr>
        <p:blipFill>
          <a:blip r:embed="rId5">
            <a:alphaModFix/>
          </a:blip>
          <a:stretch>
            <a:fillRect/>
          </a:stretch>
        </p:blipFill>
        <p:spPr>
          <a:xfrm>
            <a:off x="6021838" y="2605432"/>
            <a:ext cx="1128300" cy="538593"/>
          </a:xfrm>
          <a:prstGeom prst="rect">
            <a:avLst/>
          </a:prstGeom>
          <a:noFill/>
          <a:ln>
            <a:noFill/>
          </a:ln>
        </p:spPr>
      </p:pic>
      <p:pic>
        <p:nvPicPr>
          <p:cNvPr id="407" name="Google Shape;407;p60"/>
          <p:cNvPicPr preferRelativeResize="0"/>
          <p:nvPr/>
        </p:nvPicPr>
        <p:blipFill>
          <a:blip r:embed="rId6">
            <a:alphaModFix/>
          </a:blip>
          <a:stretch>
            <a:fillRect/>
          </a:stretch>
        </p:blipFill>
        <p:spPr>
          <a:xfrm>
            <a:off x="6912563" y="3651550"/>
            <a:ext cx="1128300" cy="470125"/>
          </a:xfrm>
          <a:prstGeom prst="rect">
            <a:avLst/>
          </a:prstGeom>
          <a:noFill/>
          <a:ln>
            <a:noFill/>
          </a:ln>
        </p:spPr>
      </p:pic>
      <p:sp>
        <p:nvSpPr>
          <p:cNvPr id="408" name="Google Shape;408;p60"/>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イメージ</a:t>
            </a:r>
            <a:endParaRPr b="1" sz="3600">
              <a:solidFill>
                <a:srgbClr val="FFFFFF"/>
              </a:solidFill>
              <a:latin typeface="Meiryo"/>
              <a:ea typeface="Meiryo"/>
              <a:cs typeface="Meiryo"/>
              <a:sym typeface="Meiry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61"/>
          <p:cNvPicPr preferRelativeResize="0"/>
          <p:nvPr/>
        </p:nvPicPr>
        <p:blipFill>
          <a:blip r:embed="rId3">
            <a:alphaModFix/>
          </a:blip>
          <a:stretch>
            <a:fillRect/>
          </a:stretch>
        </p:blipFill>
        <p:spPr>
          <a:xfrm>
            <a:off x="189100" y="1777589"/>
            <a:ext cx="4100698" cy="1588335"/>
          </a:xfrm>
          <a:prstGeom prst="rect">
            <a:avLst/>
          </a:prstGeom>
          <a:noFill/>
          <a:ln>
            <a:noFill/>
          </a:ln>
        </p:spPr>
      </p:pic>
      <p:sp>
        <p:nvSpPr>
          <p:cNvPr id="414" name="Google Shape;414;p61"/>
          <p:cNvSpPr txBox="1"/>
          <p:nvPr/>
        </p:nvSpPr>
        <p:spPr>
          <a:xfrm>
            <a:off x="4572000" y="1063375"/>
            <a:ext cx="43950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chemeClr val="dk1"/>
                </a:solidFill>
                <a:latin typeface="Meiryo"/>
                <a:ea typeface="Meiryo"/>
                <a:cs typeface="Meiryo"/>
                <a:sym typeface="Meiryo"/>
              </a:rPr>
              <a:t>もう少し詳しく掘り下げていくと、</a:t>
            </a:r>
            <a:endParaRPr b="1" sz="2000">
              <a:solidFill>
                <a:schemeClr val="dk1"/>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chemeClr val="dk1"/>
                </a:solidFill>
                <a:latin typeface="Meiryo"/>
                <a:ea typeface="Meiryo"/>
                <a:cs typeface="Meiryo"/>
                <a:sym typeface="Meiryo"/>
              </a:rPr>
              <a:t>sin波で得られる値については</a:t>
            </a:r>
            <a:endParaRPr b="1" sz="2000">
              <a:solidFill>
                <a:schemeClr val="dk1"/>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chemeClr val="dk1"/>
                </a:solidFill>
                <a:latin typeface="Meiryo"/>
                <a:ea typeface="Meiryo"/>
                <a:cs typeface="Meiryo"/>
                <a:sym typeface="Meiryo"/>
              </a:rPr>
              <a:t>-1～1の範囲となるので、</a:t>
            </a:r>
            <a:endParaRPr b="1" sz="2000">
              <a:solidFill>
                <a:schemeClr val="dk1"/>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chemeClr val="dk1"/>
                </a:solidFill>
                <a:latin typeface="Meiryo"/>
                <a:ea typeface="Meiryo"/>
                <a:cs typeface="Meiryo"/>
                <a:sym typeface="Meiryo"/>
              </a:rPr>
              <a:t>そのままではIndexとして</a:t>
            </a:r>
            <a:endParaRPr b="1" sz="2000">
              <a:solidFill>
                <a:schemeClr val="dk1"/>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chemeClr val="dk1"/>
                </a:solidFill>
                <a:latin typeface="Meiryo"/>
                <a:ea typeface="Meiryo"/>
                <a:cs typeface="Meiryo"/>
                <a:sym typeface="Meiryo"/>
              </a:rPr>
              <a:t>使うことが出来ない。</a:t>
            </a:r>
            <a:endParaRPr b="1" sz="2000">
              <a:solidFill>
                <a:schemeClr val="dk1"/>
              </a:solidFill>
              <a:latin typeface="Meiryo"/>
              <a:ea typeface="Meiryo"/>
              <a:cs typeface="Meiryo"/>
              <a:sym typeface="Meiryo"/>
            </a:endParaRPr>
          </a:p>
          <a:p>
            <a:pPr indent="0" lvl="0" marL="0" rtl="0" algn="l">
              <a:spcBef>
                <a:spcPts val="600"/>
              </a:spcBef>
              <a:spcAft>
                <a:spcPts val="0"/>
              </a:spcAft>
              <a:buNone/>
            </a:pPr>
            <a:r>
              <a:t/>
            </a:r>
            <a:endParaRPr b="1" sz="1600">
              <a:solidFill>
                <a:srgbClr val="FFFFFF"/>
              </a:solidFill>
              <a:latin typeface="Meiryo"/>
              <a:ea typeface="Meiryo"/>
              <a:cs typeface="Meiryo"/>
              <a:sym typeface="Meiry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ShaderLabの言語仕様について</a:t>
            </a:r>
            <a:endParaRPr b="1" sz="3600">
              <a:solidFill>
                <a:srgbClr val="FFFFFF"/>
              </a:solidFill>
              <a:latin typeface="Meiryo"/>
              <a:ea typeface="Meiryo"/>
              <a:cs typeface="Meiryo"/>
              <a:sym typeface="Meiryo"/>
            </a:endParaRPr>
          </a:p>
        </p:txBody>
      </p:sp>
      <p:sp>
        <p:nvSpPr>
          <p:cNvPr id="80" name="Google Shape;80;p17"/>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rgbClr val="00FFFF"/>
                </a:solidFill>
                <a:latin typeface="Meiryo"/>
                <a:ea typeface="Meiryo"/>
                <a:cs typeface="Meiryo"/>
                <a:sym typeface="Meiryo"/>
              </a:rPr>
              <a:t>「Unityシェーダープログラミングの教科書 ShaderLab言語解説編」</a:t>
            </a:r>
            <a:endParaRPr b="1" sz="2000">
              <a:solidFill>
                <a:srgbClr val="00FFFF"/>
              </a:solidFill>
              <a:latin typeface="Meiryo"/>
              <a:ea typeface="Meiryo"/>
              <a:cs typeface="Meiryo"/>
              <a:sym typeface="Meiryo"/>
            </a:endParaRPr>
          </a:p>
          <a:p>
            <a:pPr indent="0" lvl="0" marL="0" rtl="0" algn="l">
              <a:spcBef>
                <a:spcPts val="600"/>
              </a:spcBef>
              <a:spcAft>
                <a:spcPts val="0"/>
              </a:spcAft>
              <a:buNone/>
            </a:pPr>
            <a:r>
              <a:rPr b="1" lang="ja" sz="2000">
                <a:solidFill>
                  <a:srgbClr val="FFFFFF"/>
                </a:solidFill>
                <a:latin typeface="Meiryo"/>
                <a:ea typeface="Meiryo"/>
                <a:cs typeface="Meiryo"/>
                <a:sym typeface="Meiryo"/>
              </a:rPr>
              <a:t>こちらがおすすめ。</a:t>
            </a:r>
            <a:endParaRPr b="1" sz="2000">
              <a:solidFill>
                <a:srgbClr val="FFFFFF"/>
              </a:solidFill>
              <a:latin typeface="Meiryo"/>
              <a:ea typeface="Meiryo"/>
              <a:cs typeface="Meiryo"/>
              <a:sym typeface="Meiryo"/>
            </a:endParaRPr>
          </a:p>
          <a:p>
            <a:pPr indent="0" lvl="0" marL="0" rtl="0" algn="l">
              <a:spcBef>
                <a:spcPts val="600"/>
              </a:spcBef>
              <a:spcAft>
                <a:spcPts val="0"/>
              </a:spcAft>
              <a:buNone/>
            </a:pPr>
            <a:r>
              <a:rPr b="1" lang="ja">
                <a:solidFill>
                  <a:schemeClr val="dk1"/>
                </a:solidFill>
                <a:latin typeface="Meiryo"/>
                <a:ea typeface="Meiryo"/>
                <a:cs typeface="Meiryo"/>
                <a:sym typeface="Meiryo"/>
              </a:rPr>
              <a:t>※初学者向けの内容と謳いつついきなり振って申し訳なく...</a:t>
            </a:r>
            <a:endParaRPr b="1">
              <a:solidFill>
                <a:schemeClr val="dk1"/>
              </a:solidFill>
              <a:latin typeface="Meiryo"/>
              <a:ea typeface="Meiryo"/>
              <a:cs typeface="Meiryo"/>
              <a:sym typeface="Meiryo"/>
            </a:endParaRPr>
          </a:p>
          <a:p>
            <a:pPr indent="0" lvl="0" marL="0" rtl="0" algn="l">
              <a:spcBef>
                <a:spcPts val="600"/>
              </a:spcBef>
              <a:spcAft>
                <a:spcPts val="0"/>
              </a:spcAft>
              <a:buNone/>
            </a:pPr>
            <a:r>
              <a:rPr b="1" lang="ja" sz="1800" u="sng">
                <a:solidFill>
                  <a:schemeClr val="hlink"/>
                </a:solidFill>
                <a:latin typeface="Meiryo"/>
                <a:ea typeface="Meiryo"/>
                <a:cs typeface="Meiryo"/>
                <a:sym typeface="Meiryo"/>
                <a:hlinkClick r:id="rId3"/>
              </a:rPr>
              <a:t>https://s-games.booth.pm/items/660001</a:t>
            </a:r>
            <a:endParaRPr b="1" sz="1800">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spcBef>
                <a:spcPts val="600"/>
              </a:spcBef>
              <a:spcAft>
                <a:spcPts val="0"/>
              </a:spcAft>
              <a:buNone/>
            </a:pPr>
            <a:r>
              <a:rPr b="1" lang="ja">
                <a:solidFill>
                  <a:srgbClr val="FFFFFF"/>
                </a:solidFill>
                <a:latin typeface="Meiryo"/>
                <a:ea typeface="Meiryo"/>
                <a:cs typeface="Meiryo"/>
                <a:sym typeface="Meiryo"/>
              </a:rPr>
              <a:t>言語仕様の把握以外にも最初の章で</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レンダリングパイプライン/各種座標空間と言った所についても</a:t>
            </a:r>
            <a:r>
              <a:rPr b="1" lang="ja">
                <a:solidFill>
                  <a:schemeClr val="dk1"/>
                </a:solidFill>
                <a:latin typeface="Meiryo"/>
                <a:ea typeface="Meiryo"/>
                <a:cs typeface="Meiryo"/>
                <a:sym typeface="Meiryo"/>
              </a:rPr>
              <a:t>軽く触れられていたり。</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a:p>
            <a:pPr indent="0" lvl="0" marL="0" rtl="0" algn="l">
              <a:spcBef>
                <a:spcPts val="600"/>
              </a:spcBef>
              <a:spcAft>
                <a:spcPts val="0"/>
              </a:spcAft>
              <a:buNone/>
            </a:pPr>
            <a:r>
              <a:t/>
            </a:r>
            <a:endParaRPr b="1">
              <a:solidFill>
                <a:srgbClr val="FFFFFF"/>
              </a:solidFill>
              <a:latin typeface="Meiryo"/>
              <a:ea typeface="Meiryo"/>
              <a:cs typeface="Meiryo"/>
              <a:sym typeface="Meiryo"/>
            </a:endParaRPr>
          </a:p>
          <a:p>
            <a:pPr indent="0" lvl="0" marL="0" rtl="0" algn="l">
              <a:spcBef>
                <a:spcPts val="600"/>
              </a:spcBef>
              <a:spcAft>
                <a:spcPts val="0"/>
              </a:spcAft>
              <a:buNone/>
            </a:pPr>
            <a:r>
              <a:t/>
            </a:r>
            <a:endParaRPr b="1">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p:txBody>
      </p:sp>
      <p:pic>
        <p:nvPicPr>
          <p:cNvPr id="81" name="Google Shape;81;p17"/>
          <p:cNvPicPr preferRelativeResize="0"/>
          <p:nvPr/>
        </p:nvPicPr>
        <p:blipFill>
          <a:blip r:embed="rId4">
            <a:alphaModFix/>
          </a:blip>
          <a:stretch>
            <a:fillRect/>
          </a:stretch>
        </p:blipFill>
        <p:spPr>
          <a:xfrm>
            <a:off x="5837000" y="2010325"/>
            <a:ext cx="2849799" cy="20331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2"/>
          <p:cNvSpPr txBox="1"/>
          <p:nvPr/>
        </p:nvSpPr>
        <p:spPr>
          <a:xfrm>
            <a:off x="4572000" y="1063375"/>
            <a:ext cx="48165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chemeClr val="dk1"/>
                </a:solidFill>
                <a:latin typeface="Meiryo"/>
                <a:ea typeface="Meiryo"/>
                <a:cs typeface="Meiryo"/>
                <a:sym typeface="Meiryo"/>
              </a:rPr>
              <a:t>今回のアプローチとしては、</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そこで先ずは-1～1の範囲を</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0～1の値に変換することにした。</a:t>
            </a:r>
            <a:endParaRPr b="1" sz="2000">
              <a:solidFill>
                <a:schemeClr val="dk1"/>
              </a:solidFill>
              <a:latin typeface="Meiryo"/>
              <a:ea typeface="Meiryo"/>
              <a:cs typeface="Meiryo"/>
              <a:sym typeface="Meiryo"/>
            </a:endParaRPr>
          </a:p>
          <a:p>
            <a:pPr indent="0" lvl="0" marL="0" rtl="0" algn="l">
              <a:spcBef>
                <a:spcPts val="600"/>
              </a:spcBef>
              <a:spcAft>
                <a:spcPts val="0"/>
              </a:spcAft>
              <a:buNone/>
            </a:pPr>
            <a:r>
              <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a:solidFill>
                  <a:srgbClr val="00FF00"/>
                </a:solidFill>
                <a:latin typeface="Meiryo"/>
                <a:ea typeface="Meiryo"/>
                <a:cs typeface="Meiryo"/>
                <a:sym typeface="Meiryo"/>
              </a:rPr>
              <a:t>&gt; float normal = (_SinTime.w + 1) / 2;</a:t>
            </a:r>
            <a:endParaRPr b="1">
              <a:solidFill>
                <a:srgbClr val="00FF00"/>
              </a:solidFill>
              <a:latin typeface="Meiryo"/>
              <a:ea typeface="Meiryo"/>
              <a:cs typeface="Meiryo"/>
              <a:sym typeface="Meiryo"/>
            </a:endParaRPr>
          </a:p>
        </p:txBody>
      </p:sp>
      <p:pic>
        <p:nvPicPr>
          <p:cNvPr id="420" name="Google Shape;420;p62"/>
          <p:cNvPicPr preferRelativeResize="0"/>
          <p:nvPr/>
        </p:nvPicPr>
        <p:blipFill>
          <a:blip r:embed="rId3">
            <a:alphaModFix/>
          </a:blip>
          <a:stretch>
            <a:fillRect/>
          </a:stretch>
        </p:blipFill>
        <p:spPr>
          <a:xfrm>
            <a:off x="189100" y="1991999"/>
            <a:ext cx="4100702" cy="11595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3"/>
          <p:cNvSpPr txBox="1"/>
          <p:nvPr/>
        </p:nvSpPr>
        <p:spPr>
          <a:xfrm>
            <a:off x="4572000" y="1063375"/>
            <a:ext cx="48165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chemeClr val="dk1"/>
                </a:solidFill>
                <a:latin typeface="Meiryo"/>
                <a:ea typeface="Meiryo"/>
                <a:cs typeface="Meiryo"/>
                <a:sym typeface="Meiryo"/>
              </a:rPr>
              <a:t>後はこちらの正規化した値に対し、</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アニメーションテーブルの長さを掛け、</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更にroundで量子化することによって</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「0～アニメーションの長さ」の波に</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変換することで</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sz="2000">
                <a:solidFill>
                  <a:schemeClr val="dk1"/>
                </a:solidFill>
                <a:latin typeface="Meiryo"/>
                <a:ea typeface="Meiryo"/>
                <a:cs typeface="Meiryo"/>
                <a:sym typeface="Meiryo"/>
              </a:rPr>
              <a:t>indexとして使えるようにした。</a:t>
            </a:r>
            <a:endParaRPr b="1" sz="2000">
              <a:solidFill>
                <a:schemeClr val="dk1"/>
              </a:solidFill>
              <a:latin typeface="Meiryo"/>
              <a:ea typeface="Meiryo"/>
              <a:cs typeface="Meiryo"/>
              <a:sym typeface="Meiryo"/>
            </a:endParaRPr>
          </a:p>
          <a:p>
            <a:pPr indent="0" lvl="0" marL="0" rtl="0" algn="l">
              <a:spcBef>
                <a:spcPts val="600"/>
              </a:spcBef>
              <a:spcAft>
                <a:spcPts val="0"/>
              </a:spcAft>
              <a:buNone/>
            </a:pPr>
            <a:r>
              <a:t/>
            </a:r>
            <a:endParaRPr b="1" sz="2000">
              <a:solidFill>
                <a:schemeClr val="dk1"/>
              </a:solidFill>
              <a:latin typeface="Meiryo"/>
              <a:ea typeface="Meiryo"/>
              <a:cs typeface="Meiryo"/>
              <a:sym typeface="Meiryo"/>
            </a:endParaRPr>
          </a:p>
          <a:p>
            <a:pPr indent="0" lvl="0" marL="0" rtl="0" algn="l">
              <a:spcBef>
                <a:spcPts val="600"/>
              </a:spcBef>
              <a:spcAft>
                <a:spcPts val="0"/>
              </a:spcAft>
              <a:buNone/>
            </a:pPr>
            <a:r>
              <a:rPr b="1" lang="ja">
                <a:solidFill>
                  <a:srgbClr val="00FF00"/>
                </a:solidFill>
                <a:latin typeface="Meiryo"/>
                <a:ea typeface="Meiryo"/>
                <a:cs typeface="Meiryo"/>
                <a:sym typeface="Meiryo"/>
              </a:rPr>
              <a:t>&gt; float rot = Animation[round(normal*15)];</a:t>
            </a:r>
            <a:endParaRPr b="1">
              <a:solidFill>
                <a:srgbClr val="00FF00"/>
              </a:solidFill>
              <a:latin typeface="Meiryo"/>
              <a:ea typeface="Meiryo"/>
              <a:cs typeface="Meiryo"/>
              <a:sym typeface="Meiryo"/>
            </a:endParaRPr>
          </a:p>
        </p:txBody>
      </p:sp>
      <p:pic>
        <p:nvPicPr>
          <p:cNvPr id="426" name="Google Shape;426;p63"/>
          <p:cNvPicPr preferRelativeResize="0"/>
          <p:nvPr/>
        </p:nvPicPr>
        <p:blipFill>
          <a:blip r:embed="rId3">
            <a:alphaModFix/>
          </a:blip>
          <a:stretch>
            <a:fillRect/>
          </a:stretch>
        </p:blipFill>
        <p:spPr>
          <a:xfrm>
            <a:off x="326225" y="1991997"/>
            <a:ext cx="3826445" cy="1159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4"/>
          <p:cNvSpPr txBox="1"/>
          <p:nvPr/>
        </p:nvSpPr>
        <p:spPr>
          <a:xfrm>
            <a:off x="870301" y="2571750"/>
            <a:ext cx="7403400" cy="2340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000">
                <a:solidFill>
                  <a:srgbClr val="FFFFFF"/>
                </a:solidFill>
                <a:latin typeface="Meiryo"/>
                <a:ea typeface="Meiryo"/>
                <a:cs typeface="Meiryo"/>
                <a:sym typeface="Meiryo"/>
              </a:rPr>
              <a:t>アニメーションテーブルから得た値でX軸の回転行列を生成。</a:t>
            </a:r>
            <a:endParaRPr b="1" sz="2000">
              <a:solidFill>
                <a:srgbClr val="FFFFFF"/>
              </a:solidFill>
              <a:latin typeface="Meiryo"/>
              <a:ea typeface="Meiryo"/>
              <a:cs typeface="Meiryo"/>
              <a:sym typeface="Meiryo"/>
            </a:endParaRPr>
          </a:p>
          <a:p>
            <a:pPr indent="0" lvl="0" marL="0" rtl="0" algn="l">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2000">
                <a:solidFill>
                  <a:srgbClr val="FFFFFF"/>
                </a:solidFill>
                <a:latin typeface="Meiryo"/>
                <a:ea typeface="Meiryo"/>
                <a:cs typeface="Meiryo"/>
                <a:sym typeface="Meiryo"/>
              </a:rPr>
              <a:t>原点を下端に設定して回す方法について、</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こちらは</a:t>
            </a:r>
            <a:r>
              <a:rPr b="1" lang="ja" sz="2000" u="sng">
                <a:solidFill>
                  <a:srgbClr val="00FFFF"/>
                </a:solidFill>
                <a:latin typeface="Meiryo"/>
                <a:ea typeface="Meiryo"/>
                <a:cs typeface="Meiryo"/>
                <a:sym typeface="Meiryo"/>
              </a:rPr>
              <a:t>「Y方向にYスケール半分だけズラす」→「回転」→「ズラした位置を元に戻す」</a:t>
            </a:r>
            <a:r>
              <a:rPr b="1" lang="ja" sz="2000">
                <a:solidFill>
                  <a:srgbClr val="FFFFFF"/>
                </a:solidFill>
                <a:latin typeface="Meiryo"/>
                <a:ea typeface="Meiryo"/>
                <a:cs typeface="Meiryo"/>
                <a:sym typeface="Meiryo"/>
              </a:rPr>
              <a:t>の順番で実現している。</a:t>
            </a:r>
            <a:endParaRPr b="1" sz="2000">
              <a:solidFill>
                <a:srgbClr val="FFFFFF"/>
              </a:solidFill>
              <a:latin typeface="Meiryo"/>
              <a:ea typeface="Meiryo"/>
              <a:cs typeface="Meiryo"/>
              <a:sym typeface="Meiryo"/>
            </a:endParaRPr>
          </a:p>
        </p:txBody>
      </p:sp>
      <p:pic>
        <p:nvPicPr>
          <p:cNvPr id="432" name="Google Shape;432;p64"/>
          <p:cNvPicPr preferRelativeResize="0"/>
          <p:nvPr/>
        </p:nvPicPr>
        <p:blipFill>
          <a:blip r:embed="rId3">
            <a:alphaModFix/>
          </a:blip>
          <a:stretch>
            <a:fillRect/>
          </a:stretch>
        </p:blipFill>
        <p:spPr>
          <a:xfrm>
            <a:off x="2043113" y="391413"/>
            <a:ext cx="5057775" cy="2028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5"/>
          <p:cNvSpPr txBox="1"/>
          <p:nvPr/>
        </p:nvSpPr>
        <p:spPr>
          <a:xfrm>
            <a:off x="870301" y="2571750"/>
            <a:ext cx="7403400" cy="23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ja" sz="2000" u="sng">
                <a:solidFill>
                  <a:srgbClr val="FFFFFF"/>
                </a:solidFill>
                <a:latin typeface="Meiryo"/>
                <a:ea typeface="Meiryo"/>
                <a:cs typeface="Meiryo"/>
                <a:sym typeface="Meiryo"/>
              </a:rPr>
              <a:t>※今回説明した回転処理自体はあくまで一例。</a:t>
            </a:r>
            <a:endParaRPr b="1" sz="2000" u="sng">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t/>
            </a:r>
            <a:endParaRPr b="1" sz="600" u="sng">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回転処理について言うと、</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例えば「任意点回りの回転移動」と言った計算を行うことで</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位置をズラさなくても回すことは出来る。</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参考 : </a:t>
            </a:r>
            <a:r>
              <a:rPr b="1" lang="ja" sz="2000" u="sng">
                <a:solidFill>
                  <a:schemeClr val="hlink"/>
                </a:solidFill>
                <a:latin typeface="Meiryo"/>
                <a:ea typeface="Meiryo"/>
                <a:cs typeface="Meiryo"/>
                <a:sym typeface="Meiryo"/>
                <a:hlinkClick r:id="rId3"/>
              </a:rPr>
              <a:t>任意点回りの回転移動</a:t>
            </a:r>
            <a:r>
              <a:rPr b="1" lang="ja" sz="2000">
                <a:solidFill>
                  <a:srgbClr val="FFFFFF"/>
                </a:solidFill>
                <a:latin typeface="Meiryo"/>
                <a:ea typeface="Meiryo"/>
                <a:cs typeface="Meiryo"/>
                <a:sym typeface="Meiryo"/>
              </a:rPr>
              <a:t> </a:t>
            </a:r>
            <a:r>
              <a:rPr b="1" lang="ja" sz="1600">
                <a:solidFill>
                  <a:srgbClr val="FFFFFF"/>
                </a:solidFill>
                <a:latin typeface="Meiryo"/>
                <a:ea typeface="Meiryo"/>
                <a:cs typeface="Meiryo"/>
                <a:sym typeface="Meiryo"/>
              </a:rPr>
              <a:t>※リンクは2D想定の物</a:t>
            </a:r>
            <a:endParaRPr b="1" sz="1600">
              <a:solidFill>
                <a:srgbClr val="FFFFFF"/>
              </a:solidFill>
              <a:latin typeface="Meiryo"/>
              <a:ea typeface="Meiryo"/>
              <a:cs typeface="Meiryo"/>
              <a:sym typeface="Meiryo"/>
            </a:endParaRPr>
          </a:p>
        </p:txBody>
      </p:sp>
      <p:pic>
        <p:nvPicPr>
          <p:cNvPr id="438" name="Google Shape;438;p65"/>
          <p:cNvPicPr preferRelativeResize="0"/>
          <p:nvPr/>
        </p:nvPicPr>
        <p:blipFill>
          <a:blip r:embed="rId4">
            <a:alphaModFix/>
          </a:blip>
          <a:stretch>
            <a:fillRect/>
          </a:stretch>
        </p:blipFill>
        <p:spPr>
          <a:xfrm>
            <a:off x="2043113" y="391413"/>
            <a:ext cx="5057775" cy="2028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6"/>
          <p:cNvSpPr txBox="1"/>
          <p:nvPr/>
        </p:nvSpPr>
        <p:spPr>
          <a:xfrm>
            <a:off x="173400" y="1731600"/>
            <a:ext cx="8797200" cy="168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ja" sz="3600">
                <a:solidFill>
                  <a:srgbClr val="FFFFFF"/>
                </a:solidFill>
                <a:latin typeface="Meiryo"/>
                <a:ea typeface="Meiryo"/>
                <a:cs typeface="Meiryo"/>
                <a:sym typeface="Meiryo"/>
              </a:rPr>
              <a:t>おまけ2. ジオメトリシェーダー少しだけ</a:t>
            </a:r>
            <a:endParaRPr b="1" sz="3600">
              <a:solidFill>
                <a:srgbClr val="FFFFFF"/>
              </a:solidFill>
              <a:latin typeface="Meiryo"/>
              <a:ea typeface="Meiryo"/>
              <a:cs typeface="Meiryo"/>
              <a:sym typeface="Meiry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7"/>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サンプル紹介</a:t>
            </a:r>
            <a:endParaRPr b="1" sz="3600">
              <a:solidFill>
                <a:srgbClr val="FFFFFF"/>
              </a:solidFill>
              <a:latin typeface="Meiryo"/>
              <a:ea typeface="Meiryo"/>
              <a:cs typeface="Meiryo"/>
              <a:sym typeface="Meiryo"/>
            </a:endParaRPr>
          </a:p>
        </p:txBody>
      </p:sp>
      <p:sp>
        <p:nvSpPr>
          <p:cNvPr id="449" name="Google Shape;449;p67"/>
          <p:cNvSpPr txBox="1"/>
          <p:nvPr/>
        </p:nvSpPr>
        <p:spPr>
          <a:xfrm>
            <a:off x="4270625" y="1063375"/>
            <a:ext cx="47616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600">
                <a:solidFill>
                  <a:srgbClr val="FFFFFF"/>
                </a:solidFill>
                <a:latin typeface="Meiryo"/>
                <a:ea typeface="Meiryo"/>
                <a:cs typeface="Meiryo"/>
                <a:sym typeface="Meiryo"/>
              </a:rPr>
              <a:t>ジオメトリシェーダ―を応用して</a:t>
            </a:r>
            <a:br>
              <a:rPr b="1" lang="ja" sz="1600">
                <a:solidFill>
                  <a:srgbClr val="FFFFFF"/>
                </a:solidFill>
                <a:latin typeface="Meiryo"/>
                <a:ea typeface="Meiryo"/>
                <a:cs typeface="Meiryo"/>
                <a:sym typeface="Meiryo"/>
              </a:rPr>
            </a:br>
            <a:r>
              <a:rPr b="1" lang="ja" sz="1600">
                <a:solidFill>
                  <a:srgbClr val="FFFFFF"/>
                </a:solidFill>
                <a:latin typeface="Meiryo"/>
                <a:ea typeface="Meiryo"/>
                <a:cs typeface="Meiryo"/>
                <a:sym typeface="Meiryo"/>
              </a:rPr>
              <a:t>形状問わず強制的に</a:t>
            </a:r>
            <a:r>
              <a:rPr b="1" lang="ja" sz="1600">
                <a:solidFill>
                  <a:schemeClr val="dk1"/>
                </a:solidFill>
                <a:latin typeface="Meiryo"/>
                <a:ea typeface="Meiryo"/>
                <a:cs typeface="Meiryo"/>
                <a:sym typeface="Meiryo"/>
              </a:rPr>
              <a:t>ロゴに塗り替えるシェーダー</a:t>
            </a:r>
            <a:endParaRPr b="1" sz="1600">
              <a:solidFill>
                <a:schemeClr val="dk1"/>
              </a:solidFill>
              <a:latin typeface="Meiryo"/>
              <a:ea typeface="Meiryo"/>
              <a:cs typeface="Meiryo"/>
              <a:sym typeface="Meiryo"/>
            </a:endParaRPr>
          </a:p>
          <a:p>
            <a:pPr indent="0" lvl="0" marL="0" rtl="0" algn="l">
              <a:lnSpc>
                <a:spcPct val="100000"/>
              </a:lnSpc>
              <a:spcBef>
                <a:spcPts val="600"/>
              </a:spcBef>
              <a:spcAft>
                <a:spcPts val="0"/>
              </a:spcAft>
              <a:buNone/>
            </a:pPr>
            <a:r>
              <a:rPr b="1" lang="ja" sz="1600">
                <a:solidFill>
                  <a:srgbClr val="FFFFFF"/>
                </a:solidFill>
                <a:latin typeface="Meiryo"/>
                <a:ea typeface="Meiryo"/>
                <a:cs typeface="Meiryo"/>
                <a:sym typeface="Meiryo"/>
              </a:rPr>
              <a:t>→こちらを実装する上でのポイントを解説。</a:t>
            </a:r>
            <a:endParaRPr b="1" sz="1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 ジオメトリシェーダ―を用いた</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　 実装の一例程度に留めて頂けると幸いです。。</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177800" lvl="0" marL="0" rtl="0" algn="l">
              <a:lnSpc>
                <a:spcPct val="115000"/>
              </a:lnSpc>
              <a:spcBef>
                <a:spcPts val="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p:txBody>
      </p:sp>
      <p:pic>
        <p:nvPicPr>
          <p:cNvPr id="450" name="Google Shape;450;p67"/>
          <p:cNvPicPr preferRelativeResize="0"/>
          <p:nvPr/>
        </p:nvPicPr>
        <p:blipFill>
          <a:blip r:embed="rId3">
            <a:alphaModFix/>
          </a:blip>
          <a:stretch>
            <a:fillRect/>
          </a:stretch>
        </p:blipFill>
        <p:spPr>
          <a:xfrm>
            <a:off x="457188" y="1897200"/>
            <a:ext cx="3491018" cy="1962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実装について</a:t>
            </a:r>
            <a:endParaRPr b="1" sz="3600">
              <a:solidFill>
                <a:srgbClr val="FFFFFF"/>
              </a:solidFill>
              <a:latin typeface="Meiryo"/>
              <a:ea typeface="Meiryo"/>
              <a:cs typeface="Meiryo"/>
              <a:sym typeface="Meiryo"/>
            </a:endParaRPr>
          </a:p>
        </p:txBody>
      </p:sp>
      <p:sp>
        <p:nvSpPr>
          <p:cNvPr id="456" name="Google Shape;456;p68"/>
          <p:cNvSpPr txBox="1"/>
          <p:nvPr/>
        </p:nvSpPr>
        <p:spPr>
          <a:xfrm>
            <a:off x="457200" y="1200150"/>
            <a:ext cx="88560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やっている事をざっくりと纏めると...</a:t>
            </a:r>
            <a:endParaRPr b="1" sz="30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sz="2000">
                <a:solidFill>
                  <a:srgbClr val="FFFFFF"/>
                </a:solidFill>
                <a:latin typeface="Meiryo"/>
                <a:ea typeface="Meiryo"/>
                <a:cs typeface="Meiryo"/>
                <a:sym typeface="Meiryo"/>
              </a:rPr>
              <a:t>・ </a:t>
            </a:r>
            <a:r>
              <a:rPr b="1" lang="ja" sz="2000">
                <a:solidFill>
                  <a:srgbClr val="FFFFFF"/>
                </a:solidFill>
                <a:latin typeface="Meiryo"/>
                <a:ea typeface="Meiryo"/>
                <a:cs typeface="Meiryo"/>
                <a:sym typeface="Meiryo"/>
              </a:rPr>
              <a:t>頂点シェーダー側では特に座標変換などはせずに</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　入力されたUVやVertexIDをジオメトリシェーダ―に渡しているだけ。</a:t>
            </a:r>
            <a:endParaRPr b="1" sz="2400">
              <a:solidFill>
                <a:srgbClr val="00FFFF"/>
              </a:solidFill>
              <a:latin typeface="Meiryo"/>
              <a:ea typeface="Meiryo"/>
              <a:cs typeface="Meiryo"/>
              <a:sym typeface="Meiryo"/>
            </a:endParaRPr>
          </a:p>
          <a:p>
            <a:pPr indent="0" lvl="0" marL="0" rtl="0" algn="l">
              <a:spcBef>
                <a:spcPts val="600"/>
              </a:spcBef>
              <a:spcAft>
                <a:spcPts val="0"/>
              </a:spcAft>
              <a:buNone/>
            </a:pPr>
            <a:r>
              <a:t/>
            </a:r>
            <a:endParaRPr b="1" sz="600">
              <a:solidFill>
                <a:srgbClr val="00FFFF"/>
              </a:solidFill>
              <a:latin typeface="Meiryo"/>
              <a:ea typeface="Meiryo"/>
              <a:cs typeface="Meiryo"/>
              <a:sym typeface="Meiryo"/>
            </a:endParaRPr>
          </a:p>
          <a:p>
            <a:pPr indent="0" lvl="0" marL="0" rtl="0" algn="l">
              <a:spcBef>
                <a:spcPts val="600"/>
              </a:spcBef>
              <a:spcAft>
                <a:spcPts val="0"/>
              </a:spcAft>
              <a:buNone/>
            </a:pPr>
            <a:r>
              <a:rPr b="1" lang="ja" sz="1800">
                <a:solidFill>
                  <a:srgbClr val="00FFFF"/>
                </a:solidFill>
                <a:latin typeface="Meiryo"/>
                <a:ea typeface="Meiryo"/>
                <a:cs typeface="Meiryo"/>
                <a:sym typeface="Meiryo"/>
              </a:rPr>
              <a:t>・ </a:t>
            </a:r>
            <a:r>
              <a:rPr b="1" lang="ja" sz="1800">
                <a:solidFill>
                  <a:srgbClr val="00FFFF"/>
                </a:solidFill>
                <a:latin typeface="Meiryo"/>
                <a:ea typeface="Meiryo"/>
                <a:cs typeface="Meiryo"/>
                <a:sym typeface="Meiryo"/>
              </a:rPr>
              <a:t>ジオメトリシェーダ―では1頂点を入力として受け取り、</a:t>
            </a:r>
            <a:br>
              <a:rPr b="1" lang="ja" sz="1800">
                <a:solidFill>
                  <a:srgbClr val="00FFFF"/>
                </a:solidFill>
                <a:latin typeface="Meiryo"/>
                <a:ea typeface="Meiryo"/>
                <a:cs typeface="Meiryo"/>
                <a:sym typeface="Meiryo"/>
              </a:rPr>
            </a:br>
            <a:r>
              <a:rPr b="1" lang="ja" sz="1800">
                <a:solidFill>
                  <a:srgbClr val="00FFFF"/>
                </a:solidFill>
                <a:latin typeface="Meiryo"/>
                <a:ea typeface="Meiryo"/>
                <a:cs typeface="Meiryo"/>
                <a:sym typeface="Meiryo"/>
              </a:rPr>
              <a:t>　内部で板ポリ(4頂点)を生成。</a:t>
            </a:r>
            <a:br>
              <a:rPr b="1" lang="ja" sz="1800">
                <a:solidFill>
                  <a:srgbClr val="00FFFF"/>
                </a:solidFill>
                <a:latin typeface="Meiryo"/>
                <a:ea typeface="Meiryo"/>
                <a:cs typeface="Meiryo"/>
                <a:sym typeface="Meiryo"/>
              </a:rPr>
            </a:br>
            <a:r>
              <a:rPr b="1" lang="ja" sz="1800">
                <a:solidFill>
                  <a:srgbClr val="00FFFF"/>
                </a:solidFill>
                <a:latin typeface="Meiryo"/>
                <a:ea typeface="Meiryo"/>
                <a:cs typeface="Meiryo"/>
                <a:sym typeface="Meiryo"/>
              </a:rPr>
              <a:t>　→</a:t>
            </a:r>
            <a:r>
              <a:rPr b="1" lang="ja" sz="1800" u="sng">
                <a:solidFill>
                  <a:srgbClr val="00FFFF"/>
                </a:solidFill>
                <a:latin typeface="Meiryo"/>
                <a:ea typeface="Meiryo"/>
                <a:cs typeface="Meiryo"/>
                <a:sym typeface="Meiryo"/>
              </a:rPr>
              <a:t>生成した板ポリの4頂点に対し、先ほど説明した回転処理やMVP変換を適用。</a:t>
            </a:r>
            <a:endParaRPr b="1" sz="1800" u="sng">
              <a:solidFill>
                <a:srgbClr val="00FFFF"/>
              </a:solidFill>
              <a:latin typeface="Meiryo"/>
              <a:ea typeface="Meiryo"/>
              <a:cs typeface="Meiryo"/>
              <a:sym typeface="Meiry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9"/>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実装について</a:t>
            </a:r>
            <a:endParaRPr b="1" sz="3600">
              <a:solidFill>
                <a:srgbClr val="FFFFFF"/>
              </a:solidFill>
              <a:latin typeface="Meiryo"/>
              <a:ea typeface="Meiryo"/>
              <a:cs typeface="Meiryo"/>
              <a:sym typeface="Meiryo"/>
            </a:endParaRPr>
          </a:p>
        </p:txBody>
      </p:sp>
      <p:sp>
        <p:nvSpPr>
          <p:cNvPr id="462" name="Google Shape;462;p69"/>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 </a:t>
            </a:r>
            <a:r>
              <a:rPr b="1" lang="ja" sz="2000">
                <a:solidFill>
                  <a:srgbClr val="00FF00"/>
                </a:solidFill>
                <a:latin typeface="Meiryo"/>
                <a:ea typeface="Meiryo"/>
                <a:cs typeface="Meiryo"/>
                <a:sym typeface="Meiryo"/>
              </a:rPr>
              <a:t>v2g</a:t>
            </a:r>
            <a:r>
              <a:rPr b="1" lang="ja" sz="2000">
                <a:solidFill>
                  <a:srgbClr val="FFFFFF"/>
                </a:solidFill>
                <a:latin typeface="Meiryo"/>
                <a:ea typeface="Meiryo"/>
                <a:cs typeface="Meiryo"/>
                <a:sym typeface="Meiryo"/>
              </a:rPr>
              <a:t>は頂点シェーダーから</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　 ジオメトリシェーダ―への出力。</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2000">
                <a:solidFill>
                  <a:srgbClr val="FFFFFF"/>
                </a:solidFill>
                <a:latin typeface="Meiryo"/>
                <a:ea typeface="Meiryo"/>
                <a:cs typeface="Meiryo"/>
                <a:sym typeface="Meiryo"/>
              </a:rPr>
              <a:t>・ </a:t>
            </a:r>
            <a:r>
              <a:rPr b="1" lang="ja" sz="2000">
                <a:solidFill>
                  <a:srgbClr val="00FF00"/>
                </a:solidFill>
                <a:latin typeface="Meiryo"/>
                <a:ea typeface="Meiryo"/>
                <a:cs typeface="Meiryo"/>
                <a:sym typeface="Meiryo"/>
              </a:rPr>
              <a:t>g2f</a:t>
            </a:r>
            <a:r>
              <a:rPr b="1" lang="ja" sz="2000">
                <a:solidFill>
                  <a:srgbClr val="FFFFFF"/>
                </a:solidFill>
                <a:latin typeface="Meiryo"/>
                <a:ea typeface="Meiryo"/>
                <a:cs typeface="Meiryo"/>
                <a:sym typeface="Meiryo"/>
              </a:rPr>
              <a:t>はジオメトリシェーダーから</a:t>
            </a:r>
            <a:br>
              <a:rPr b="1" lang="ja" sz="2000">
                <a:solidFill>
                  <a:srgbClr val="FFFFFF"/>
                </a:solidFill>
                <a:latin typeface="Meiryo"/>
                <a:ea typeface="Meiryo"/>
                <a:cs typeface="Meiryo"/>
                <a:sym typeface="Meiryo"/>
              </a:rPr>
            </a:br>
            <a:r>
              <a:rPr b="1" lang="ja" sz="2000">
                <a:solidFill>
                  <a:srgbClr val="FFFFFF"/>
                </a:solidFill>
                <a:latin typeface="Meiryo"/>
                <a:ea typeface="Meiryo"/>
                <a:cs typeface="Meiryo"/>
                <a:sym typeface="Meiryo"/>
              </a:rPr>
              <a:t>　 フラグメントシェーダーへの出力。</a:t>
            </a:r>
            <a:endParaRPr b="1" sz="20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6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頂点シェーダー側では座標変換をせずに</a:t>
            </a:r>
            <a:br>
              <a:rPr b="1" lang="ja" sz="1800">
                <a:solidFill>
                  <a:srgbClr val="FFFFFF"/>
                </a:solidFill>
                <a:latin typeface="Meiryo"/>
                <a:ea typeface="Meiryo"/>
                <a:cs typeface="Meiryo"/>
                <a:sym typeface="Meiryo"/>
              </a:rPr>
            </a:br>
            <a:r>
              <a:rPr b="1" lang="ja" sz="1800" u="sng">
                <a:solidFill>
                  <a:srgbClr val="FFFFFF"/>
                </a:solidFill>
                <a:latin typeface="Meiryo"/>
                <a:ea typeface="Meiryo"/>
                <a:cs typeface="Meiryo"/>
                <a:sym typeface="Meiryo"/>
              </a:rPr>
              <a:t>入力として得た頂点情報を</a:t>
            </a:r>
            <a:br>
              <a:rPr b="1" lang="ja" sz="1800" u="sng">
                <a:solidFill>
                  <a:srgbClr val="FFFFFF"/>
                </a:solidFill>
                <a:latin typeface="Meiryo"/>
                <a:ea typeface="Meiryo"/>
                <a:cs typeface="Meiryo"/>
                <a:sym typeface="Meiryo"/>
              </a:rPr>
            </a:br>
            <a:r>
              <a:rPr b="1" lang="ja" sz="1800" u="sng">
                <a:solidFill>
                  <a:srgbClr val="00FF00"/>
                </a:solidFill>
                <a:latin typeface="Meiryo"/>
                <a:ea typeface="Meiryo"/>
                <a:cs typeface="Meiryo"/>
                <a:sym typeface="Meiryo"/>
              </a:rPr>
              <a:t>v2g</a:t>
            </a:r>
            <a:r>
              <a:rPr b="1" lang="ja" sz="1800" u="sng">
                <a:solidFill>
                  <a:srgbClr val="FFFFFF"/>
                </a:solidFill>
                <a:latin typeface="Meiryo"/>
                <a:ea typeface="Meiryo"/>
                <a:cs typeface="Meiryo"/>
                <a:sym typeface="Meiryo"/>
              </a:rPr>
              <a:t>に格納して流しているだけ。</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 VertexIDはそのままジオメトリシェーダーに</a:t>
            </a:r>
            <a:br>
              <a:rPr b="1" lang="ja">
                <a:solidFill>
                  <a:srgbClr val="FFFFFF"/>
                </a:solidFill>
                <a:latin typeface="Meiryo"/>
                <a:ea typeface="Meiryo"/>
                <a:cs typeface="Meiryo"/>
                <a:sym typeface="Meiryo"/>
              </a:rPr>
            </a:br>
            <a:r>
              <a:rPr b="1" lang="ja">
                <a:solidFill>
                  <a:srgbClr val="FFFFFF"/>
                </a:solidFill>
                <a:latin typeface="Meiryo"/>
                <a:ea typeface="Meiryo"/>
                <a:cs typeface="Meiryo"/>
                <a:sym typeface="Meiryo"/>
              </a:rPr>
              <a:t>渡せないっぽいので使用していない</a:t>
            </a:r>
            <a:r>
              <a:rPr b="1" lang="ja">
                <a:solidFill>
                  <a:srgbClr val="FFFFFF"/>
                </a:solidFill>
                <a:latin typeface="Meiryo"/>
                <a:ea typeface="Meiryo"/>
                <a:cs typeface="Meiryo"/>
                <a:sym typeface="Meiryo"/>
              </a:rPr>
              <a:t>uv.zに入れてる。</a:t>
            </a:r>
            <a:r>
              <a:rPr b="1" lang="ja">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pic>
        <p:nvPicPr>
          <p:cNvPr id="463" name="Google Shape;463;p69"/>
          <p:cNvPicPr preferRelativeResize="0"/>
          <p:nvPr/>
        </p:nvPicPr>
        <p:blipFill>
          <a:blip r:embed="rId3">
            <a:alphaModFix/>
          </a:blip>
          <a:stretch>
            <a:fillRect/>
          </a:stretch>
        </p:blipFill>
        <p:spPr>
          <a:xfrm>
            <a:off x="457200" y="1200150"/>
            <a:ext cx="4116849" cy="311950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70"/>
          <p:cNvPicPr preferRelativeResize="0"/>
          <p:nvPr/>
        </p:nvPicPr>
        <p:blipFill>
          <a:blip r:embed="rId3">
            <a:alphaModFix/>
          </a:blip>
          <a:stretch>
            <a:fillRect/>
          </a:stretch>
        </p:blipFill>
        <p:spPr>
          <a:xfrm>
            <a:off x="457200" y="188150"/>
            <a:ext cx="4116850" cy="4866031"/>
          </a:xfrm>
          <a:prstGeom prst="rect">
            <a:avLst/>
          </a:prstGeom>
          <a:noFill/>
          <a:ln>
            <a:noFill/>
          </a:ln>
        </p:spPr>
      </p:pic>
      <p:sp>
        <p:nvSpPr>
          <p:cNvPr id="469" name="Google Shape;469;p70"/>
          <p:cNvSpPr txBox="1"/>
          <p:nvPr/>
        </p:nvSpPr>
        <p:spPr>
          <a:xfrm>
            <a:off x="4572000" y="231150"/>
            <a:ext cx="4625700" cy="486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ジオメトリシェーダー側ではロゴに合わせた頂点情報をテーブルとして保持。</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a:solidFill>
                  <a:srgbClr val="FFFFFF"/>
                </a:solidFill>
                <a:latin typeface="Meiryo"/>
                <a:ea typeface="Meiryo"/>
                <a:cs typeface="Meiryo"/>
                <a:sym typeface="Meiryo"/>
              </a:rPr>
              <a:t>→ Vertices[4], UVs[4]</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入力を受け取ったら</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テーブルを元に頂点を生成し、</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後は</a:t>
            </a:r>
            <a:r>
              <a:rPr b="1" lang="ja" sz="1800" u="sng">
                <a:solidFill>
                  <a:srgbClr val="00FFFF"/>
                </a:solidFill>
                <a:latin typeface="Meiryo"/>
                <a:ea typeface="Meiryo"/>
                <a:cs typeface="Meiryo"/>
                <a:sym typeface="Meiryo"/>
              </a:rPr>
              <a:t>生成された頂点に対し従来通りの</a:t>
            </a:r>
            <a:br>
              <a:rPr b="1" lang="ja" sz="1800" u="sng">
                <a:solidFill>
                  <a:srgbClr val="00FFFF"/>
                </a:solidFill>
                <a:latin typeface="Meiryo"/>
                <a:ea typeface="Meiryo"/>
                <a:cs typeface="Meiryo"/>
                <a:sym typeface="Meiryo"/>
              </a:rPr>
            </a:br>
            <a:r>
              <a:rPr b="1" lang="ja" sz="1800" u="sng">
                <a:solidFill>
                  <a:srgbClr val="00FFFF"/>
                </a:solidFill>
                <a:latin typeface="Meiryo"/>
                <a:ea typeface="Meiryo"/>
                <a:cs typeface="Meiryo"/>
                <a:sym typeface="Meiryo"/>
              </a:rPr>
              <a:t>回転処理の算出、適用、座標変換を行っているだけ。</a:t>
            </a:r>
            <a:endParaRPr b="1" sz="1800" u="sng">
              <a:solidFill>
                <a:srgbClr val="00FFFF"/>
              </a:solidFill>
              <a:latin typeface="Meiryo"/>
              <a:ea typeface="Meiryo"/>
              <a:cs typeface="Meiryo"/>
              <a:sym typeface="Meiryo"/>
            </a:endParaRPr>
          </a:p>
          <a:p>
            <a:pPr indent="0" lvl="0" marL="0" rtl="0" algn="l">
              <a:lnSpc>
                <a:spcPct val="100000"/>
              </a:lnSpc>
              <a:spcBef>
                <a:spcPts val="600"/>
              </a:spcBef>
              <a:spcAft>
                <a:spcPts val="0"/>
              </a:spcAft>
              <a:buNone/>
            </a:pPr>
            <a:r>
              <a:rPr b="1" lang="ja" sz="1800">
                <a:solidFill>
                  <a:srgbClr val="FFFFFF"/>
                </a:solidFill>
                <a:latin typeface="Meiryo"/>
                <a:ea typeface="Meiryo"/>
                <a:cs typeface="Meiryo"/>
                <a:sym typeface="Meiryo"/>
              </a:rPr>
              <a:t>→ 実は頂点シェーダーの入力は</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　 VertexIDしか参照していない。</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1800">
              <a:solidFill>
                <a:srgbClr val="FFFFFF"/>
              </a:solidFill>
              <a:latin typeface="Meiryo"/>
              <a:ea typeface="Meiryo"/>
              <a:cs typeface="Meiryo"/>
              <a:sym typeface="Meiryo"/>
            </a:endParaRPr>
          </a:p>
          <a:p>
            <a:pPr indent="0" lvl="0" marL="0" rtl="0" algn="l">
              <a:lnSpc>
                <a:spcPct val="100000"/>
              </a:lnSpc>
              <a:spcBef>
                <a:spcPts val="600"/>
              </a:spcBef>
              <a:spcAft>
                <a:spcPts val="0"/>
              </a:spcAft>
              <a:buNone/>
            </a:pPr>
            <a:r>
              <a:t/>
            </a:r>
            <a:endParaRPr b="1" sz="1800">
              <a:solidFill>
                <a:srgbClr val="FFFFFF"/>
              </a:solidFill>
              <a:latin typeface="Meiryo"/>
              <a:ea typeface="Meiryo"/>
              <a:cs typeface="Meiryo"/>
              <a:sym typeface="Meiryo"/>
            </a:endParaRPr>
          </a:p>
          <a:p>
            <a:pPr indent="0" lvl="0" marL="0" rtl="0" algn="l">
              <a:spcBef>
                <a:spcPts val="600"/>
              </a:spcBef>
              <a:spcAft>
                <a:spcPts val="0"/>
              </a:spcAft>
              <a:buNone/>
            </a:pPr>
            <a:r>
              <a:rPr b="1" lang="ja" sz="1200">
                <a:solidFill>
                  <a:srgbClr val="FFFFFF"/>
                </a:solidFill>
                <a:latin typeface="Meiryo"/>
                <a:ea typeface="Meiryo"/>
                <a:cs typeface="Meiryo"/>
                <a:sym typeface="Meiryo"/>
              </a:rPr>
              <a:t>※</a:t>
            </a:r>
            <a:r>
              <a:rPr b="1" lang="ja" sz="1200">
                <a:solidFill>
                  <a:srgbClr val="FFFFFF"/>
                </a:solidFill>
                <a:latin typeface="Meiryo"/>
                <a:ea typeface="Meiryo"/>
                <a:cs typeface="Meiryo"/>
                <a:sym typeface="Meiryo"/>
              </a:rPr>
              <a:t>横のコードはジオメトリシェーダーのコードから一部抜粋したもの。(全部は長くて収まらなかった..)</a:t>
            </a:r>
            <a:endParaRPr b="1" sz="1200">
              <a:solidFill>
                <a:srgbClr val="FFFFFF"/>
              </a:solidFill>
              <a:latin typeface="Meiryo"/>
              <a:ea typeface="Meiryo"/>
              <a:cs typeface="Meiryo"/>
              <a:sym typeface="Meiryo"/>
            </a:endParaRPr>
          </a:p>
        </p:txBody>
      </p:sp>
      <p:cxnSp>
        <p:nvCxnSpPr>
          <p:cNvPr id="470" name="Google Shape;470;p70"/>
          <p:cNvCxnSpPr/>
          <p:nvPr/>
        </p:nvCxnSpPr>
        <p:spPr>
          <a:xfrm flipH="1" rot="10800000">
            <a:off x="750225" y="2322900"/>
            <a:ext cx="2964900" cy="7200"/>
          </a:xfrm>
          <a:prstGeom prst="straightConnector1">
            <a:avLst/>
          </a:prstGeom>
          <a:noFill/>
          <a:ln cap="flat" cmpd="sng" w="28575">
            <a:solidFill>
              <a:srgbClr val="FF0000"/>
            </a:solidFill>
            <a:prstDash val="solid"/>
            <a:round/>
            <a:headEnd len="med" w="med" type="none"/>
            <a:tailEnd len="med" w="med" type="none"/>
          </a:ln>
        </p:spPr>
      </p:cxnSp>
      <p:cxnSp>
        <p:nvCxnSpPr>
          <p:cNvPr id="471" name="Google Shape;471;p70"/>
          <p:cNvCxnSpPr/>
          <p:nvPr/>
        </p:nvCxnSpPr>
        <p:spPr>
          <a:xfrm flipH="1" rot="10800000">
            <a:off x="750225" y="1933325"/>
            <a:ext cx="3809100" cy="900"/>
          </a:xfrm>
          <a:prstGeom prst="straightConnector1">
            <a:avLst/>
          </a:prstGeom>
          <a:noFill/>
          <a:ln cap="flat" cmpd="sng" w="28575">
            <a:solidFill>
              <a:srgbClr val="FF0000"/>
            </a:solidFill>
            <a:prstDash val="solid"/>
            <a:round/>
            <a:headEnd len="med" w="med" type="none"/>
            <a:tailEnd len="med" w="med" type="none"/>
          </a:ln>
        </p:spPr>
      </p:cxnSp>
      <p:cxnSp>
        <p:nvCxnSpPr>
          <p:cNvPr id="472" name="Google Shape;472;p70"/>
          <p:cNvCxnSpPr/>
          <p:nvPr/>
        </p:nvCxnSpPr>
        <p:spPr>
          <a:xfrm flipH="1" rot="10800000">
            <a:off x="917075" y="4236375"/>
            <a:ext cx="2964900" cy="72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71"/>
          <p:cNvPicPr preferRelativeResize="0"/>
          <p:nvPr/>
        </p:nvPicPr>
        <p:blipFill>
          <a:blip r:embed="rId3">
            <a:alphaModFix/>
          </a:blip>
          <a:stretch>
            <a:fillRect/>
          </a:stretch>
        </p:blipFill>
        <p:spPr>
          <a:xfrm>
            <a:off x="457200" y="188150"/>
            <a:ext cx="4116850" cy="4866031"/>
          </a:xfrm>
          <a:prstGeom prst="rect">
            <a:avLst/>
          </a:prstGeom>
          <a:noFill/>
          <a:ln>
            <a:noFill/>
          </a:ln>
        </p:spPr>
      </p:pic>
      <p:sp>
        <p:nvSpPr>
          <p:cNvPr id="478" name="Google Shape;478;p71"/>
          <p:cNvSpPr txBox="1"/>
          <p:nvPr/>
        </p:nvSpPr>
        <p:spPr>
          <a:xfrm>
            <a:off x="4572000" y="1063375"/>
            <a:ext cx="4625700" cy="4033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1800">
                <a:solidFill>
                  <a:srgbClr val="FFFFFF"/>
                </a:solidFill>
                <a:latin typeface="Meiryo"/>
                <a:ea typeface="Meiryo"/>
                <a:cs typeface="Meiryo"/>
                <a:sym typeface="Meiryo"/>
              </a:rPr>
              <a:t>ちなみに最初の方でVertexIDを見て</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弾いているのは頂点毎に呼ばれる都合上、</a:t>
            </a:r>
            <a:br>
              <a:rPr b="1" lang="ja" sz="1800">
                <a:solidFill>
                  <a:srgbClr val="FFFFFF"/>
                </a:solidFill>
                <a:latin typeface="Meiryo"/>
                <a:ea typeface="Meiryo"/>
                <a:cs typeface="Meiryo"/>
                <a:sym typeface="Meiryo"/>
              </a:rPr>
            </a:br>
            <a:r>
              <a:rPr b="1" lang="ja" sz="1800" u="sng">
                <a:solidFill>
                  <a:srgbClr val="FFFFFF"/>
                </a:solidFill>
                <a:latin typeface="Meiryo"/>
                <a:ea typeface="Meiryo"/>
                <a:cs typeface="Meiryo"/>
                <a:sym typeface="Meiryo"/>
              </a:rPr>
              <a:t>ロゴが頂点分生成されてしまうので</a:t>
            </a:r>
            <a:br>
              <a:rPr b="1" lang="ja" sz="1800" u="sng">
                <a:solidFill>
                  <a:srgbClr val="FFFFFF"/>
                </a:solidFill>
                <a:latin typeface="Meiryo"/>
                <a:ea typeface="Meiryo"/>
                <a:cs typeface="Meiryo"/>
                <a:sym typeface="Meiryo"/>
              </a:rPr>
            </a:br>
            <a:r>
              <a:rPr b="1" lang="ja" sz="1800" u="sng">
                <a:solidFill>
                  <a:srgbClr val="FFFFFF"/>
                </a:solidFill>
                <a:latin typeface="Meiryo"/>
                <a:ea typeface="Meiryo"/>
                <a:cs typeface="Meiryo"/>
                <a:sym typeface="Meiryo"/>
              </a:rPr>
              <a:t>生成数を</a:t>
            </a:r>
            <a:r>
              <a:rPr b="1" lang="ja" sz="1800" u="sng">
                <a:solidFill>
                  <a:srgbClr val="FFFFFF"/>
                </a:solidFill>
                <a:latin typeface="Meiryo"/>
                <a:ea typeface="Meiryo"/>
                <a:cs typeface="Meiryo"/>
                <a:sym typeface="Meiryo"/>
              </a:rPr>
              <a:t>1つに抑えているだけ。</a:t>
            </a:r>
            <a:endParaRPr b="1" sz="1800" u="sng">
              <a:solidFill>
                <a:srgbClr val="FFFFFF"/>
              </a:solidFill>
              <a:latin typeface="Meiryo"/>
              <a:ea typeface="Meiryo"/>
              <a:cs typeface="Meiryo"/>
              <a:sym typeface="Meiryo"/>
            </a:endParaRPr>
          </a:p>
        </p:txBody>
      </p:sp>
      <p:cxnSp>
        <p:nvCxnSpPr>
          <p:cNvPr id="479" name="Google Shape;479;p71"/>
          <p:cNvCxnSpPr/>
          <p:nvPr/>
        </p:nvCxnSpPr>
        <p:spPr>
          <a:xfrm>
            <a:off x="750225" y="1377875"/>
            <a:ext cx="13851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rgbClr val="FFFFFF"/>
                </a:solidFill>
                <a:latin typeface="Meiryo"/>
                <a:ea typeface="Meiryo"/>
                <a:cs typeface="Meiryo"/>
                <a:sym typeface="Meiryo"/>
              </a:rPr>
              <a:t>その他</a:t>
            </a:r>
            <a:endParaRPr b="1" sz="3600">
              <a:solidFill>
                <a:srgbClr val="FFFFFF"/>
              </a:solidFill>
              <a:latin typeface="Meiryo"/>
              <a:ea typeface="Meiryo"/>
              <a:cs typeface="Meiryo"/>
              <a:sym typeface="Meiryo"/>
            </a:endParaRPr>
          </a:p>
        </p:txBody>
      </p:sp>
      <p:sp>
        <p:nvSpPr>
          <p:cNvPr id="87" name="Google Shape;87;p18"/>
          <p:cNvSpPr txBox="1"/>
          <p:nvPr/>
        </p:nvSpPr>
        <p:spPr>
          <a:xfrm>
            <a:off x="457200" y="1200150"/>
            <a:ext cx="9024300" cy="38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ja" sz="3000">
                <a:solidFill>
                  <a:srgbClr val="FFFFFF"/>
                </a:solidFill>
                <a:latin typeface="Meiryo"/>
                <a:ea typeface="Meiryo"/>
                <a:cs typeface="Meiryo"/>
                <a:sym typeface="Meiryo"/>
              </a:rPr>
              <a:t>・ </a:t>
            </a:r>
            <a:r>
              <a:rPr b="1" lang="ja" sz="3000" u="sng">
                <a:solidFill>
                  <a:srgbClr val="FFFFFF"/>
                </a:solidFill>
                <a:latin typeface="Meiryo"/>
                <a:ea typeface="Meiryo"/>
                <a:cs typeface="Meiryo"/>
                <a:sym typeface="Meiryo"/>
              </a:rPr>
              <a:t>Unlit Shaderを前提に解説。</a:t>
            </a:r>
            <a:endParaRPr b="1" sz="3000" u="sng">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3000">
                <a:solidFill>
                  <a:srgbClr val="FFFFFF"/>
                </a:solidFill>
                <a:latin typeface="Meiryo"/>
                <a:ea typeface="Meiryo"/>
                <a:cs typeface="Meiryo"/>
                <a:sym typeface="Meiryo"/>
              </a:rPr>
              <a:t>・ 実装したサンプルはGitHubにて公開。</a:t>
            </a:r>
            <a:endParaRPr b="1" sz="30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1800">
                <a:solidFill>
                  <a:srgbClr val="FFFFFF"/>
                </a:solidFill>
                <a:latin typeface="Meiryo"/>
                <a:ea typeface="Meiryo"/>
                <a:cs typeface="Meiryo"/>
                <a:sym typeface="Meiryo"/>
              </a:rPr>
              <a:t>		- </a:t>
            </a:r>
            <a:r>
              <a:rPr b="1" lang="ja" sz="1800" u="sng">
                <a:solidFill>
                  <a:schemeClr val="hlink"/>
                </a:solidFill>
                <a:latin typeface="Meiryo"/>
                <a:ea typeface="Meiryo"/>
                <a:cs typeface="Meiryo"/>
                <a:sym typeface="Meiryo"/>
                <a:hlinkClick r:id="rId3"/>
              </a:rPr>
              <a:t>mao-test-h/VertexShaderSample</a:t>
            </a:r>
            <a:endParaRPr b="1" sz="18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3000">
                <a:solidFill>
                  <a:srgbClr val="FFFFFF"/>
                </a:solidFill>
                <a:latin typeface="Meiryo"/>
                <a:ea typeface="Meiryo"/>
                <a:cs typeface="Meiryo"/>
                <a:sym typeface="Meiryo"/>
              </a:rPr>
              <a:t>・ 資料は早めに公開する予定。</a:t>
            </a:r>
            <a:endParaRPr b="1" sz="3000">
              <a:solidFill>
                <a:srgbClr val="FFFFFF"/>
              </a:solidFill>
              <a:latin typeface="Meiryo"/>
              <a:ea typeface="Meiryo"/>
              <a:cs typeface="Meiryo"/>
              <a:sym typeface="Meiry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2"/>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a:t>
            </a:r>
            <a:r>
              <a:rPr b="1" lang="ja" sz="3600">
                <a:solidFill>
                  <a:schemeClr val="dk1"/>
                </a:solidFill>
                <a:latin typeface="Meiryo"/>
                <a:ea typeface="Meiryo"/>
                <a:cs typeface="Meiryo"/>
                <a:sym typeface="Meiryo"/>
              </a:rPr>
              <a:t>ジオメトリシェーダー まとめ</a:t>
            </a:r>
            <a:endParaRPr b="1" sz="3600">
              <a:solidFill>
                <a:srgbClr val="FFFFFF"/>
              </a:solidFill>
              <a:latin typeface="Meiryo"/>
              <a:ea typeface="Meiryo"/>
              <a:cs typeface="Meiryo"/>
              <a:sym typeface="Meiryo"/>
            </a:endParaRPr>
          </a:p>
        </p:txBody>
      </p:sp>
      <p:sp>
        <p:nvSpPr>
          <p:cNvPr id="485" name="Google Shape;485;p72"/>
          <p:cNvSpPr txBox="1"/>
          <p:nvPr/>
        </p:nvSpPr>
        <p:spPr>
          <a:xfrm>
            <a:off x="457200" y="1200150"/>
            <a:ext cx="9014700" cy="3897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2400">
                <a:solidFill>
                  <a:srgbClr val="FFFFFF"/>
                </a:solidFill>
                <a:latin typeface="Meiryo"/>
                <a:ea typeface="Meiryo"/>
                <a:cs typeface="Meiryo"/>
                <a:sym typeface="Meiryo"/>
              </a:rPr>
              <a:t>・あくまで実装の一例ではあるが、</a:t>
            </a:r>
            <a:r>
              <a:rPr b="1" lang="ja" sz="2400">
                <a:solidFill>
                  <a:srgbClr val="FFFFFF"/>
                </a:solidFill>
                <a:latin typeface="Meiryo"/>
                <a:ea typeface="Meiryo"/>
                <a:cs typeface="Meiryo"/>
                <a:sym typeface="Meiryo"/>
              </a:rPr>
              <a:t>や</a:t>
            </a:r>
            <a:r>
              <a:rPr b="1" lang="ja" sz="2400">
                <a:solidFill>
                  <a:srgbClr val="FFFFFF"/>
                </a:solidFill>
                <a:latin typeface="Meiryo"/>
                <a:ea typeface="Meiryo"/>
                <a:cs typeface="Meiryo"/>
                <a:sym typeface="Meiryo"/>
              </a:rPr>
              <a:t>っている事は単純</a:t>
            </a:r>
            <a:endParaRPr b="1" sz="2400">
              <a:solidFill>
                <a:srgbClr val="FFFFFF"/>
              </a:solidFill>
              <a:latin typeface="Meiryo"/>
              <a:ea typeface="Meiryo"/>
              <a:cs typeface="Meiryo"/>
              <a:sym typeface="Meiryo"/>
            </a:endParaRPr>
          </a:p>
          <a:p>
            <a:pPr indent="0" lvl="0" marL="0" rtl="0" algn="l">
              <a:spcBef>
                <a:spcPts val="600"/>
              </a:spcBef>
              <a:spcAft>
                <a:spcPts val="0"/>
              </a:spcAft>
              <a:buNone/>
            </a:pPr>
            <a:r>
              <a:t/>
            </a:r>
            <a:endParaRPr b="1" sz="600">
              <a:solidFill>
                <a:srgbClr val="FFFFFF"/>
              </a:solidFill>
              <a:latin typeface="Meiryo"/>
              <a:ea typeface="Meiryo"/>
              <a:cs typeface="Meiryo"/>
              <a:sym typeface="Meiryo"/>
            </a:endParaRPr>
          </a:p>
          <a:p>
            <a:pPr indent="0" lvl="0" marL="0" rtl="0" algn="l">
              <a:spcBef>
                <a:spcPts val="600"/>
              </a:spcBef>
              <a:spcAft>
                <a:spcPts val="0"/>
              </a:spcAft>
              <a:buNone/>
            </a:pPr>
            <a:r>
              <a:rPr b="1" lang="ja" sz="1800">
                <a:solidFill>
                  <a:srgbClr val="FFFFFF"/>
                </a:solidFill>
                <a:latin typeface="Meiryo"/>
                <a:ea typeface="Meiryo"/>
                <a:cs typeface="Meiryo"/>
                <a:sym typeface="Meiryo"/>
              </a:rPr>
              <a:t>→ (繰り返しにはなるが)イメージ的には今まで頂点シェーダーでやっていた</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　 アニメーションやMVP変換と言ったものを頂点シェーダー側では行わずに流し、</a:t>
            </a:r>
            <a:br>
              <a:rPr b="1" lang="ja" sz="1800">
                <a:solidFill>
                  <a:srgbClr val="FFFFFF"/>
                </a:solidFill>
                <a:latin typeface="Meiryo"/>
                <a:ea typeface="Meiryo"/>
                <a:cs typeface="Meiryo"/>
                <a:sym typeface="Meiryo"/>
              </a:rPr>
            </a:br>
            <a:r>
              <a:rPr b="1" lang="ja" sz="1800">
                <a:solidFill>
                  <a:srgbClr val="FFFFFF"/>
                </a:solidFill>
                <a:latin typeface="Meiryo"/>
                <a:ea typeface="Meiryo"/>
                <a:cs typeface="Meiryo"/>
                <a:sym typeface="Meiryo"/>
              </a:rPr>
              <a:t>　 ジオメトリシェーダー側で生成した頂点に対して</a:t>
            </a:r>
            <a:r>
              <a:rPr b="1" lang="ja" sz="1800">
                <a:solidFill>
                  <a:srgbClr val="FFFFFF"/>
                </a:solidFill>
                <a:latin typeface="Meiryo"/>
                <a:ea typeface="Meiryo"/>
                <a:cs typeface="Meiryo"/>
                <a:sym typeface="Meiryo"/>
              </a:rPr>
              <a:t>適用しているイメージ。</a:t>
            </a:r>
            <a:endParaRPr b="1" sz="1800">
              <a:solidFill>
                <a:srgbClr val="FFFFFF"/>
              </a:solidFill>
              <a:latin typeface="Meiryo"/>
              <a:ea typeface="Meiryo"/>
              <a:cs typeface="Meiryo"/>
              <a:sym typeface="Meiryo"/>
            </a:endParaRPr>
          </a:p>
        </p:txBody>
      </p:sp>
      <p:sp>
        <p:nvSpPr>
          <p:cNvPr id="486" name="Google Shape;486;p72"/>
          <p:cNvSpPr/>
          <p:nvPr/>
        </p:nvSpPr>
        <p:spPr>
          <a:xfrm>
            <a:off x="872850" y="3736775"/>
            <a:ext cx="7287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487" name="Google Shape;487;p72"/>
          <p:cNvSpPr txBox="1"/>
          <p:nvPr/>
        </p:nvSpPr>
        <p:spPr>
          <a:xfrm>
            <a:off x="903713" y="3785103"/>
            <a:ext cx="666900" cy="1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latin typeface="Meiryo"/>
                <a:ea typeface="Meiryo"/>
                <a:cs typeface="Meiryo"/>
                <a:sym typeface="Meiryo"/>
              </a:rPr>
              <a:t>vert</a:t>
            </a:r>
            <a:endParaRPr b="1">
              <a:latin typeface="Meiryo"/>
              <a:ea typeface="Meiryo"/>
              <a:cs typeface="Meiryo"/>
              <a:sym typeface="Meiryo"/>
            </a:endParaRPr>
          </a:p>
        </p:txBody>
      </p:sp>
      <p:sp>
        <p:nvSpPr>
          <p:cNvPr id="488" name="Google Shape;488;p72"/>
          <p:cNvSpPr/>
          <p:nvPr/>
        </p:nvSpPr>
        <p:spPr>
          <a:xfrm>
            <a:off x="872825" y="4473500"/>
            <a:ext cx="7287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489" name="Google Shape;489;p72"/>
          <p:cNvSpPr txBox="1"/>
          <p:nvPr/>
        </p:nvSpPr>
        <p:spPr>
          <a:xfrm>
            <a:off x="903688" y="4521828"/>
            <a:ext cx="666900" cy="1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latin typeface="Meiryo"/>
                <a:ea typeface="Meiryo"/>
                <a:cs typeface="Meiryo"/>
                <a:sym typeface="Meiryo"/>
              </a:rPr>
              <a:t>frag</a:t>
            </a:r>
            <a:endParaRPr b="1">
              <a:latin typeface="Meiryo"/>
              <a:ea typeface="Meiryo"/>
              <a:cs typeface="Meiryo"/>
              <a:sym typeface="Meiryo"/>
            </a:endParaRPr>
          </a:p>
        </p:txBody>
      </p:sp>
      <p:sp>
        <p:nvSpPr>
          <p:cNvPr id="490" name="Google Shape;490;p72"/>
          <p:cNvSpPr txBox="1"/>
          <p:nvPr/>
        </p:nvSpPr>
        <p:spPr>
          <a:xfrm>
            <a:off x="1774600" y="3690000"/>
            <a:ext cx="1284000" cy="3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00FF00"/>
                </a:solidFill>
                <a:latin typeface="Meiryo"/>
                <a:ea typeface="Meiryo"/>
                <a:cs typeface="Meiryo"/>
                <a:sym typeface="Meiryo"/>
              </a:rPr>
              <a:t>MVP変換</a:t>
            </a:r>
            <a:endParaRPr b="1">
              <a:solidFill>
                <a:srgbClr val="00FF00"/>
              </a:solidFill>
              <a:latin typeface="Meiryo"/>
              <a:ea typeface="Meiryo"/>
              <a:cs typeface="Meiryo"/>
              <a:sym typeface="Meiryo"/>
            </a:endParaRPr>
          </a:p>
        </p:txBody>
      </p:sp>
      <p:sp>
        <p:nvSpPr>
          <p:cNvPr id="491" name="Google Shape;491;p72"/>
          <p:cNvSpPr/>
          <p:nvPr/>
        </p:nvSpPr>
        <p:spPr>
          <a:xfrm>
            <a:off x="5043375" y="3469775"/>
            <a:ext cx="7287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492" name="Google Shape;492;p72"/>
          <p:cNvSpPr txBox="1"/>
          <p:nvPr/>
        </p:nvSpPr>
        <p:spPr>
          <a:xfrm>
            <a:off x="5074238" y="3518103"/>
            <a:ext cx="666900" cy="1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latin typeface="Meiryo"/>
                <a:ea typeface="Meiryo"/>
                <a:cs typeface="Meiryo"/>
                <a:sym typeface="Meiryo"/>
              </a:rPr>
              <a:t>vert</a:t>
            </a:r>
            <a:endParaRPr b="1">
              <a:latin typeface="Meiryo"/>
              <a:ea typeface="Meiryo"/>
              <a:cs typeface="Meiryo"/>
              <a:sym typeface="Meiryo"/>
            </a:endParaRPr>
          </a:p>
        </p:txBody>
      </p:sp>
      <p:sp>
        <p:nvSpPr>
          <p:cNvPr id="493" name="Google Shape;493;p72"/>
          <p:cNvSpPr/>
          <p:nvPr/>
        </p:nvSpPr>
        <p:spPr>
          <a:xfrm>
            <a:off x="5043375" y="4105163"/>
            <a:ext cx="7287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494" name="Google Shape;494;p72"/>
          <p:cNvSpPr txBox="1"/>
          <p:nvPr/>
        </p:nvSpPr>
        <p:spPr>
          <a:xfrm>
            <a:off x="5016052" y="4153463"/>
            <a:ext cx="783300" cy="1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latin typeface="Meiryo"/>
                <a:ea typeface="Meiryo"/>
                <a:cs typeface="Meiryo"/>
                <a:sym typeface="Meiryo"/>
              </a:rPr>
              <a:t>geom</a:t>
            </a:r>
            <a:endParaRPr b="1">
              <a:latin typeface="Meiryo"/>
              <a:ea typeface="Meiryo"/>
              <a:cs typeface="Meiryo"/>
              <a:sym typeface="Meiryo"/>
            </a:endParaRPr>
          </a:p>
        </p:txBody>
      </p:sp>
      <p:sp>
        <p:nvSpPr>
          <p:cNvPr id="495" name="Google Shape;495;p72"/>
          <p:cNvSpPr/>
          <p:nvPr/>
        </p:nvSpPr>
        <p:spPr>
          <a:xfrm>
            <a:off x="5043375" y="4740525"/>
            <a:ext cx="728700" cy="2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iryo"/>
              <a:ea typeface="Meiryo"/>
              <a:cs typeface="Meiryo"/>
              <a:sym typeface="Meiryo"/>
            </a:endParaRPr>
          </a:p>
        </p:txBody>
      </p:sp>
      <p:sp>
        <p:nvSpPr>
          <p:cNvPr id="496" name="Google Shape;496;p72"/>
          <p:cNvSpPr txBox="1"/>
          <p:nvPr/>
        </p:nvSpPr>
        <p:spPr>
          <a:xfrm>
            <a:off x="5074238" y="4788853"/>
            <a:ext cx="666900" cy="1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latin typeface="Meiryo"/>
                <a:ea typeface="Meiryo"/>
                <a:cs typeface="Meiryo"/>
                <a:sym typeface="Meiryo"/>
              </a:rPr>
              <a:t>frag</a:t>
            </a:r>
            <a:endParaRPr b="1">
              <a:latin typeface="Meiryo"/>
              <a:ea typeface="Meiryo"/>
              <a:cs typeface="Meiryo"/>
              <a:sym typeface="Meiryo"/>
            </a:endParaRPr>
          </a:p>
        </p:txBody>
      </p:sp>
      <p:sp>
        <p:nvSpPr>
          <p:cNvPr id="497" name="Google Shape;497;p72"/>
          <p:cNvSpPr txBox="1"/>
          <p:nvPr/>
        </p:nvSpPr>
        <p:spPr>
          <a:xfrm>
            <a:off x="6067800" y="4058400"/>
            <a:ext cx="2487900" cy="3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00FF00"/>
                </a:solidFill>
                <a:latin typeface="Meiryo"/>
                <a:ea typeface="Meiryo"/>
                <a:cs typeface="Meiryo"/>
                <a:sym typeface="Meiryo"/>
              </a:rPr>
              <a:t>(頂点を生成して)</a:t>
            </a:r>
            <a:r>
              <a:rPr b="1" lang="ja">
                <a:solidFill>
                  <a:srgbClr val="00FF00"/>
                </a:solidFill>
                <a:latin typeface="Meiryo"/>
                <a:ea typeface="Meiryo"/>
                <a:cs typeface="Meiryo"/>
                <a:sym typeface="Meiryo"/>
              </a:rPr>
              <a:t>MVP変換</a:t>
            </a:r>
            <a:endParaRPr b="1">
              <a:solidFill>
                <a:srgbClr val="00FF00"/>
              </a:solidFill>
              <a:latin typeface="Meiryo"/>
              <a:ea typeface="Meiryo"/>
              <a:cs typeface="Meiryo"/>
              <a:sym typeface="Meiryo"/>
            </a:endParaRPr>
          </a:p>
        </p:txBody>
      </p:sp>
      <p:sp>
        <p:nvSpPr>
          <p:cNvPr id="498" name="Google Shape;498;p72"/>
          <p:cNvSpPr txBox="1"/>
          <p:nvPr/>
        </p:nvSpPr>
        <p:spPr>
          <a:xfrm>
            <a:off x="6067800" y="3423000"/>
            <a:ext cx="2906400" cy="3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FFFFFF"/>
                </a:solidFill>
                <a:latin typeface="Meiryo"/>
                <a:ea typeface="Meiryo"/>
                <a:cs typeface="Meiryo"/>
                <a:sym typeface="Meiryo"/>
              </a:rPr>
              <a:t>変換しない(入力を流すだけ)</a:t>
            </a:r>
            <a:endParaRPr b="1">
              <a:solidFill>
                <a:srgbClr val="FFFFFF"/>
              </a:solidFill>
              <a:latin typeface="Meiryo"/>
              <a:ea typeface="Meiryo"/>
              <a:cs typeface="Meiryo"/>
              <a:sym typeface="Meiryo"/>
            </a:endParaRPr>
          </a:p>
        </p:txBody>
      </p:sp>
      <p:sp>
        <p:nvSpPr>
          <p:cNvPr id="499" name="Google Shape;499;p72"/>
          <p:cNvSpPr/>
          <p:nvPr/>
        </p:nvSpPr>
        <p:spPr>
          <a:xfrm>
            <a:off x="1170400" y="4105134"/>
            <a:ext cx="133500" cy="26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2"/>
          <p:cNvSpPr/>
          <p:nvPr/>
        </p:nvSpPr>
        <p:spPr>
          <a:xfrm>
            <a:off x="5340975" y="3787484"/>
            <a:ext cx="133500" cy="26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2"/>
          <p:cNvSpPr/>
          <p:nvPr/>
        </p:nvSpPr>
        <p:spPr>
          <a:xfrm>
            <a:off x="5340950" y="4447021"/>
            <a:ext cx="133500" cy="26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2"/>
          <p:cNvSpPr txBox="1"/>
          <p:nvPr/>
        </p:nvSpPr>
        <p:spPr>
          <a:xfrm>
            <a:off x="872825" y="3376175"/>
            <a:ext cx="1284000" cy="3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FF00FF"/>
                </a:solidFill>
                <a:latin typeface="Meiryo"/>
                <a:ea typeface="Meiryo"/>
                <a:cs typeface="Meiryo"/>
                <a:sym typeface="Meiryo"/>
              </a:rPr>
              <a:t>【従来】</a:t>
            </a:r>
            <a:endParaRPr b="1">
              <a:solidFill>
                <a:srgbClr val="FF00FF"/>
              </a:solidFill>
              <a:latin typeface="Meiryo"/>
              <a:ea typeface="Meiryo"/>
              <a:cs typeface="Meiryo"/>
              <a:sym typeface="Meiryo"/>
            </a:endParaRPr>
          </a:p>
        </p:txBody>
      </p:sp>
      <p:sp>
        <p:nvSpPr>
          <p:cNvPr id="503" name="Google Shape;503;p72"/>
          <p:cNvSpPr txBox="1"/>
          <p:nvPr/>
        </p:nvSpPr>
        <p:spPr>
          <a:xfrm>
            <a:off x="5043375" y="3109175"/>
            <a:ext cx="2834100" cy="3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FF00FF"/>
                </a:solidFill>
                <a:latin typeface="Meiryo"/>
                <a:ea typeface="Meiryo"/>
                <a:cs typeface="Meiryo"/>
                <a:sym typeface="Meiryo"/>
              </a:rPr>
              <a:t>【</a:t>
            </a:r>
            <a:r>
              <a:rPr b="1" lang="ja">
                <a:solidFill>
                  <a:srgbClr val="FF00FF"/>
                </a:solidFill>
                <a:latin typeface="Meiryo"/>
                <a:ea typeface="Meiryo"/>
                <a:cs typeface="Meiryo"/>
                <a:sym typeface="Meiryo"/>
              </a:rPr>
              <a:t>ジオメトリシェーダー</a:t>
            </a:r>
            <a:r>
              <a:rPr b="1" lang="ja">
                <a:solidFill>
                  <a:srgbClr val="FF00FF"/>
                </a:solidFill>
                <a:latin typeface="Meiryo"/>
                <a:ea typeface="Meiryo"/>
                <a:cs typeface="Meiryo"/>
                <a:sym typeface="Meiryo"/>
              </a:rPr>
              <a:t>】</a:t>
            </a:r>
            <a:endParaRPr b="1">
              <a:solidFill>
                <a:srgbClr val="FF00FF"/>
              </a:solidFill>
              <a:latin typeface="Meiryo"/>
              <a:ea typeface="Meiryo"/>
              <a:cs typeface="Meiryo"/>
              <a:sym typeface="Meiry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3"/>
          <p:cNvSpPr txBox="1"/>
          <p:nvPr/>
        </p:nvSpPr>
        <p:spPr>
          <a:xfrm>
            <a:off x="153900" y="1884900"/>
            <a:ext cx="8836200" cy="1374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ja" sz="4800">
                <a:solidFill>
                  <a:srgbClr val="FFFFFF"/>
                </a:solidFill>
                <a:latin typeface="Meiryo"/>
                <a:ea typeface="Meiryo"/>
                <a:cs typeface="Meiryo"/>
                <a:sym typeface="Meiryo"/>
              </a:rPr>
              <a:t>END</a:t>
            </a:r>
            <a:endParaRPr b="1" sz="4800">
              <a:solidFill>
                <a:srgbClr val="FFFFFF"/>
              </a:solidFill>
              <a:latin typeface="Meiryo"/>
              <a:ea typeface="Meiryo"/>
              <a:cs typeface="Meiryo"/>
              <a:sym typeface="Meiry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3600">
                <a:solidFill>
                  <a:srgbClr val="FFFFFF"/>
                </a:solidFill>
                <a:latin typeface="Meiryo"/>
                <a:ea typeface="Meiryo"/>
                <a:cs typeface="Meiryo"/>
                <a:sym typeface="Meiryo"/>
              </a:rPr>
              <a:t>▼ 目次</a:t>
            </a:r>
            <a:endParaRPr b="1" sz="3600">
              <a:solidFill>
                <a:srgbClr val="FFFFFF"/>
              </a:solidFill>
              <a:latin typeface="Meiryo"/>
              <a:ea typeface="Meiryo"/>
              <a:cs typeface="Meiryo"/>
              <a:sym typeface="Meiryo"/>
            </a:endParaRPr>
          </a:p>
        </p:txBody>
      </p:sp>
      <p:sp>
        <p:nvSpPr>
          <p:cNvPr id="93" name="Google Shape;93;p19"/>
          <p:cNvSpPr txBox="1"/>
          <p:nvPr/>
        </p:nvSpPr>
        <p:spPr>
          <a:xfrm>
            <a:off x="457200" y="1200150"/>
            <a:ext cx="8521200" cy="38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ja" sz="3000">
                <a:solidFill>
                  <a:srgbClr val="FFFFFF"/>
                </a:solidFill>
                <a:latin typeface="Meiryo"/>
                <a:ea typeface="Meiryo"/>
                <a:cs typeface="Meiryo"/>
                <a:sym typeface="Meiryo"/>
              </a:rPr>
              <a:t>　▽ 頂点シェーダー</a:t>
            </a:r>
            <a:r>
              <a:rPr b="1" lang="ja" sz="3000">
                <a:solidFill>
                  <a:srgbClr val="FFFFFF"/>
                </a:solidFill>
                <a:latin typeface="Meiryo"/>
                <a:ea typeface="Meiryo"/>
                <a:cs typeface="Meiryo"/>
                <a:sym typeface="Meiryo"/>
              </a:rPr>
              <a:t>とは</a:t>
            </a:r>
            <a:endParaRPr b="1" sz="30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3000">
                <a:solidFill>
                  <a:schemeClr val="dk1"/>
                </a:solidFill>
                <a:latin typeface="Meiryo"/>
                <a:ea typeface="Meiryo"/>
                <a:cs typeface="Meiryo"/>
                <a:sym typeface="Meiryo"/>
              </a:rPr>
              <a:t>　</a:t>
            </a:r>
            <a:r>
              <a:rPr b="1" lang="ja" sz="3000">
                <a:solidFill>
                  <a:srgbClr val="FFFFFF"/>
                </a:solidFill>
                <a:latin typeface="Meiryo"/>
                <a:ea typeface="Meiryo"/>
                <a:cs typeface="Meiryo"/>
                <a:sym typeface="Meiryo"/>
              </a:rPr>
              <a:t>▽ </a:t>
            </a:r>
            <a:r>
              <a:rPr b="1" lang="ja" sz="3000">
                <a:solidFill>
                  <a:srgbClr val="FFFFFF"/>
                </a:solidFill>
                <a:latin typeface="Meiryo"/>
                <a:ea typeface="Meiryo"/>
                <a:cs typeface="Meiryo"/>
                <a:sym typeface="Meiryo"/>
              </a:rPr>
              <a:t>頂点の動かし方</a:t>
            </a:r>
            <a:endParaRPr b="1" sz="30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3000">
                <a:solidFill>
                  <a:schemeClr val="dk1"/>
                </a:solidFill>
                <a:latin typeface="Meiryo"/>
                <a:ea typeface="Meiryo"/>
                <a:cs typeface="Meiryo"/>
                <a:sym typeface="Meiryo"/>
              </a:rPr>
              <a:t>　</a:t>
            </a:r>
            <a:r>
              <a:rPr b="1" lang="ja" sz="3000">
                <a:solidFill>
                  <a:srgbClr val="FFFFFF"/>
                </a:solidFill>
                <a:latin typeface="Meiryo"/>
                <a:ea typeface="Meiryo"/>
                <a:cs typeface="Meiryo"/>
                <a:sym typeface="Meiryo"/>
              </a:rPr>
              <a:t>▽ </a:t>
            </a:r>
            <a:r>
              <a:rPr b="1" lang="ja" sz="3000">
                <a:solidFill>
                  <a:srgbClr val="FFFFFF"/>
                </a:solidFill>
                <a:latin typeface="Meiryo"/>
                <a:ea typeface="Meiryo"/>
                <a:cs typeface="Meiryo"/>
                <a:sym typeface="Meiryo"/>
              </a:rPr>
              <a:t>おまけ1</a:t>
            </a:r>
            <a:r>
              <a:rPr b="1" lang="ja" sz="3000">
                <a:solidFill>
                  <a:srgbClr val="FFFFFF"/>
                </a:solidFill>
                <a:latin typeface="Meiryo"/>
                <a:ea typeface="Meiryo"/>
                <a:cs typeface="Meiryo"/>
                <a:sym typeface="Meiryo"/>
              </a:rPr>
              <a:t>. </a:t>
            </a:r>
            <a:r>
              <a:rPr b="1" lang="ja" sz="3000">
                <a:solidFill>
                  <a:srgbClr val="FFFFFF"/>
                </a:solidFill>
                <a:latin typeface="Meiryo"/>
                <a:ea typeface="Meiryo"/>
                <a:cs typeface="Meiryo"/>
                <a:sym typeface="Meiryo"/>
              </a:rPr>
              <a:t>アニメーション例(※)</a:t>
            </a:r>
            <a:endParaRPr b="1" sz="3000">
              <a:solidFill>
                <a:srgbClr val="FFFFFF"/>
              </a:solidFill>
              <a:latin typeface="Meiryo"/>
              <a:ea typeface="Meiryo"/>
              <a:cs typeface="Meiryo"/>
              <a:sym typeface="Meiryo"/>
            </a:endParaRPr>
          </a:p>
          <a:p>
            <a:pPr indent="0" lvl="0" marL="0" rtl="0" algn="l">
              <a:lnSpc>
                <a:spcPct val="115000"/>
              </a:lnSpc>
              <a:spcBef>
                <a:spcPts val="600"/>
              </a:spcBef>
              <a:spcAft>
                <a:spcPts val="0"/>
              </a:spcAft>
              <a:buNone/>
            </a:pPr>
            <a:r>
              <a:rPr b="1" lang="ja" sz="3000">
                <a:solidFill>
                  <a:schemeClr val="dk1"/>
                </a:solidFill>
                <a:latin typeface="Meiryo"/>
                <a:ea typeface="Meiryo"/>
                <a:cs typeface="Meiryo"/>
                <a:sym typeface="Meiryo"/>
              </a:rPr>
              <a:t>　</a:t>
            </a:r>
            <a:r>
              <a:rPr b="1" lang="ja" sz="3000">
                <a:solidFill>
                  <a:srgbClr val="FFFFFF"/>
                </a:solidFill>
                <a:latin typeface="Meiryo"/>
                <a:ea typeface="Meiryo"/>
                <a:cs typeface="Meiryo"/>
                <a:sym typeface="Meiryo"/>
              </a:rPr>
              <a:t>▽ </a:t>
            </a:r>
            <a:r>
              <a:rPr b="1" lang="ja" sz="3000">
                <a:solidFill>
                  <a:srgbClr val="FFFFFF"/>
                </a:solidFill>
                <a:latin typeface="Meiryo"/>
                <a:ea typeface="Meiryo"/>
                <a:cs typeface="Meiryo"/>
                <a:sym typeface="Meiryo"/>
              </a:rPr>
              <a:t>おまけ2.</a:t>
            </a:r>
            <a:r>
              <a:rPr b="1" lang="ja" sz="3000">
                <a:solidFill>
                  <a:srgbClr val="FFFFFF"/>
                </a:solidFill>
                <a:latin typeface="Meiryo"/>
                <a:ea typeface="Meiryo"/>
                <a:cs typeface="Meiryo"/>
                <a:sym typeface="Meiryo"/>
              </a:rPr>
              <a:t> ジオメトリシェーダー</a:t>
            </a:r>
            <a:r>
              <a:rPr b="1" lang="ja" sz="3000">
                <a:solidFill>
                  <a:srgbClr val="FFFFFF"/>
                </a:solidFill>
                <a:latin typeface="Meiryo"/>
                <a:ea typeface="Meiryo"/>
                <a:cs typeface="Meiryo"/>
                <a:sym typeface="Meiryo"/>
              </a:rPr>
              <a:t>少しだけ</a:t>
            </a:r>
            <a:endParaRPr b="1" sz="3000">
              <a:solidFill>
                <a:srgbClr val="FFFFFF"/>
              </a:solidFill>
              <a:latin typeface="Meiryo"/>
              <a:ea typeface="Meiryo"/>
              <a:cs typeface="Meiryo"/>
              <a:sym typeface="Meiry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nvSpPr>
        <p:spPr>
          <a:xfrm>
            <a:off x="457200" y="1731597"/>
            <a:ext cx="8229600" cy="1680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ja" sz="3600">
                <a:solidFill>
                  <a:schemeClr val="dk1"/>
                </a:solidFill>
                <a:latin typeface="Meiryo"/>
                <a:ea typeface="Meiryo"/>
                <a:cs typeface="Meiryo"/>
                <a:sym typeface="Meiryo"/>
              </a:rPr>
              <a:t>頂点シェーダー</a:t>
            </a:r>
            <a:r>
              <a:rPr b="1" lang="ja" sz="3600">
                <a:solidFill>
                  <a:schemeClr val="dk1"/>
                </a:solidFill>
                <a:latin typeface="Meiryo"/>
                <a:ea typeface="Meiryo"/>
                <a:cs typeface="Meiryo"/>
                <a:sym typeface="Meiryo"/>
              </a:rPr>
              <a:t>とは</a:t>
            </a:r>
            <a:endParaRPr b="1" sz="3600">
              <a:solidFill>
                <a:srgbClr val="FFFFFF"/>
              </a:solidFill>
              <a:latin typeface="Meiryo"/>
              <a:ea typeface="Meiryo"/>
              <a:cs typeface="Meiryo"/>
              <a:sym typeface="Meiry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nvSpPr>
        <p:spPr>
          <a:xfrm>
            <a:off x="4572000" y="258450"/>
            <a:ext cx="4406400" cy="4838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ja" sz="3000">
                <a:solidFill>
                  <a:srgbClr val="FFFFFF"/>
                </a:solidFill>
                <a:latin typeface="Meiryo"/>
                <a:ea typeface="Meiryo"/>
                <a:cs typeface="Meiryo"/>
                <a:sym typeface="Meiryo"/>
              </a:rPr>
              <a:t>左のコードはシンプルな</a:t>
            </a:r>
            <a:br>
              <a:rPr b="1" lang="ja" sz="3000">
                <a:solidFill>
                  <a:srgbClr val="FFFFFF"/>
                </a:solidFill>
                <a:latin typeface="Meiryo"/>
                <a:ea typeface="Meiryo"/>
                <a:cs typeface="Meiryo"/>
                <a:sym typeface="Meiryo"/>
              </a:rPr>
            </a:br>
            <a:r>
              <a:rPr b="1" lang="ja" sz="3000">
                <a:solidFill>
                  <a:srgbClr val="FFFFFF"/>
                </a:solidFill>
                <a:latin typeface="Meiryo"/>
                <a:ea typeface="Meiryo"/>
                <a:cs typeface="Meiryo"/>
                <a:sym typeface="Meiryo"/>
              </a:rPr>
              <a:t>Unlit Shader。</a:t>
            </a:r>
            <a:endParaRPr sz="1800">
              <a:solidFill>
                <a:srgbClr val="00FFFF"/>
              </a:solidFill>
              <a:latin typeface="Meiryo"/>
              <a:ea typeface="Meiryo"/>
              <a:cs typeface="Meiryo"/>
              <a:sym typeface="Meiryo"/>
            </a:endParaRPr>
          </a:p>
        </p:txBody>
      </p:sp>
      <p:pic>
        <p:nvPicPr>
          <p:cNvPr id="104" name="Google Shape;104;p21"/>
          <p:cNvPicPr preferRelativeResize="0"/>
          <p:nvPr/>
        </p:nvPicPr>
        <p:blipFill>
          <a:blip r:embed="rId3">
            <a:alphaModFix/>
          </a:blip>
          <a:stretch>
            <a:fillRect/>
          </a:stretch>
        </p:blipFill>
        <p:spPr>
          <a:xfrm>
            <a:off x="152400" y="152400"/>
            <a:ext cx="3818447"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